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2" r:id="rId57"/>
    <p:sldId id="313" r:id="rId58"/>
    <p:sldId id="314" r:id="rId59"/>
    <p:sldId id="315" r:id="rId60"/>
    <p:sldId id="316" r:id="rId61"/>
    <p:sldId id="317" r:id="rId62"/>
  </p:sldIdLst>
  <p:sldSz cx="12192000" cy="6858000"/>
  <p:notesSz cx="6858000" cy="9144000"/>
  <p:embeddedFontLst>
    <p:embeddedFont>
      <p:font typeface="Comic Sans MS" panose="030F0702030302020204" pitchFamily="66" charset="0"/>
      <p:regular r:id="rId64"/>
      <p:bold r:id="rId65"/>
      <p:italic r:id="rId66"/>
      <p:boldItalic r:id="rId67"/>
    </p:embeddedFont>
    <p:embeddedFont>
      <p:font typeface="Quattrocento Sans" panose="020B0502050000020003" pitchFamily="34" charset="0"/>
      <p:regular r:id="rId68"/>
      <p:bold r:id="rId69"/>
      <p:italic r:id="rId70"/>
      <p:boldItalic r:id="rId71"/>
    </p:embeddedFont>
    <p:embeddedFont>
      <p:font typeface="Roboto" panose="02000000000000000000" pitchFamily="2" charset="0"/>
      <p:regular r:id="rId72"/>
      <p:bold r:id="rId73"/>
      <p:italic r:id="rId74"/>
      <p:boldItalic r:id="rId75"/>
    </p:embeddedFont>
    <p:embeddedFont>
      <p:font typeface="Roboto Medium" panose="02000000000000000000" pitchFamily="2" charset="0"/>
      <p:regular r:id="rId76"/>
      <p:bold r:id="rId77"/>
      <p:italic r:id="rId78"/>
      <p:boldItalic r:id="rId79"/>
    </p:embeddedFont>
    <p:embeddedFont>
      <p:font typeface="Roboto Thin"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8" roundtripDataSignature="AMtx7mjATNS3JLN3cC75pTKu20qdx96yJ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DB62DB-E971-4C18-BD26-7A402766242B}">
  <a:tblStyle styleId="{96DB62DB-E971-4C18-BD26-7A402766242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38a59fbe2_0_18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38a59fbe2_0_1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38a59fbe2_0_17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38a59fbe2_0_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38a59fbe2_0_17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e38a59fbe2_0_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38a59fbe2_0_17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38a59fbe2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e38a59fbe2_0_18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e38a59fbe2_0_1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e38a59fbe2_0_18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e38a59fbe2_0_1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e38a59fbe2_0_18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e38a59fbe2_0_1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e38a59fbe2_0_18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e38a59fbe2_0_1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e38a59fbe2_0_18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e38a59fbe2_0_1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38a59fbe2_0_18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38a59fbe2_0_1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e38a59fbe2_0_18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e38a59fbe2_0_1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e38a59fbe2_0_19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e38a59fbe2_0_1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e38a59fbe2_0_18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e38a59fbe2_0_1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e38a59fbe2_0_18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e38a59fbe2_0_1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e38a59fbe2_0_18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e38a59fbe2_0_1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38a59fbe2_0_18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38a59fbe2_0_1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38a59fbe2_0_18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38a59fbe2_0_1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e38a59fbe2_0_19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e38a59fbe2_0_1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38a59fbe2_0_18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38a59fbe2_0_1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e38a59fbe2_0_18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e38a59fbe2_0_1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38a59fbe2_0_19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38a59fbe2_0_1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38a59fbe2_0_19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38a59fbe2_0_1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e38a59fbe2_0_19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e38a59fbe2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e38a59fbe2_0_19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e38a59fbe2_0_1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e38a59fbe2_0_19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e38a59fbe2_0_1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e38a59fbe2_0_19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e38a59fbe2_0_1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38a59fbe2_0_19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38a59fbe2_0_1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e38a59fbe2_0_18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e38a59fbe2_0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e38a59fbe2_0_19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e38a59fbe2_0_1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38a59fbe2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38a59fbe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38a59fbe2_0_19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e38a59fbe2_0_1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e38a59fbe2_0_19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e38a59fbe2_0_1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e38a59fbe2_0_19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e38a59fbe2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e38a59fbe2_0_19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e38a59fbe2_0_1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e38a59fbe2_0_19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e38a59fbe2_0_1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e38a59fbe2_0_19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e38a59fbe2_0_1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e38a59fbe2_0_19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e38a59fbe2_0_1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38a59fbe2_0_18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38a59fbe2_0_1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e38a59fbe2_0_2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e38a59fbe2_0_2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38a59fbe2_0_1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38a59fbe2_0_1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38a59fbe2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38a59fbe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38a59fbe2_0_2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38a59fbe2_0_2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e38a59fbe2_0_2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e38a59fbe2_0_2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e38a59fbe2_0_20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e38a59fbe2_0_2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e38a59fbe2_0_18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e38a59fbe2_0_1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e38a59fbe2_0_20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e38a59fbe2_0_2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e38a59fbe2_0_20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e38a59fbe2_0_2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e38a59fbe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e38a59fbe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e38a59fbe2_0_1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e38a59fbe2_0_1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2" name="Google Shape;50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e38a59fbe2_0_1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e38a59fbe2_0_1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e38a59fbe2_0_17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e38a59fbe2_0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6" name="Google Shape;51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3" name="Google Shape;52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dfc2692fd9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dfc2692fd9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dfc2692fd9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dfc2692fd9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dfc2692fd9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dfc2692fd9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
        <p:cNvGrpSpPr/>
        <p:nvPr/>
      </p:nvGrpSpPr>
      <p:grpSpPr>
        <a:xfrm>
          <a:off x="0" y="0"/>
          <a:ext cx="0" cy="0"/>
          <a:chOff x="0" y="0"/>
          <a:chExt cx="0" cy="0"/>
        </a:xfrm>
      </p:grpSpPr>
      <p:sp>
        <p:nvSpPr>
          <p:cNvPr id="18" name="Google Shape;1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2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3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hyperlink" Target="https://m.youtube.com/watch?v=bJKejcQJqHE" TargetMode="External"/><Relationship Id="rId3" Type="http://schemas.openxmlformats.org/officeDocument/2006/relationships/hyperlink" Target="https://www.youtube.com/watch?v=aHaOIvR00So" TargetMode="External"/><Relationship Id="rId7" Type="http://schemas.openxmlformats.org/officeDocument/2006/relationships/hyperlink" Target="https://www.datacamp.com/community/tutorials/git-push-pull"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hyperlink" Target="https://plnkr.co/edit/ZSfSja?p=info&amp;preview" TargetMode="External"/><Relationship Id="rId5" Type="http://schemas.openxmlformats.org/officeDocument/2006/relationships/hyperlink" Target="https://www.kaggle.com/mathurinache/world-happiness-report?select=2015.csv" TargetMode="External"/><Relationship Id="rId10" Type="http://schemas.openxmlformats.org/officeDocument/2006/relationships/hyperlink" Target="https://m.youtube.com/watch?v=CI2kX2EFhWc" TargetMode="External"/><Relationship Id="rId4" Type="http://schemas.openxmlformats.org/officeDocument/2006/relationships/hyperlink" Target="https://www.youtube.com/watch?app=desktop&amp;v=7S_tz1z_5bA&amp;ab_channel=ProgrammingwithMosh" TargetMode="External"/><Relationship Id="rId9" Type="http://schemas.openxmlformats.org/officeDocument/2006/relationships/hyperlink" Target="https://m.youtube.com/watch?v=k1RI5locZE4"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864310" y="1696143"/>
            <a:ext cx="8670011" cy="1085839"/>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Quattrocento Sans"/>
              <a:buNone/>
            </a:pPr>
            <a:r>
              <a:rPr lang="en-IN" sz="4000" b="1">
                <a:latin typeface="Quattrocento Sans"/>
                <a:ea typeface="Quattrocento Sans"/>
                <a:cs typeface="Quattrocento Sans"/>
                <a:sym typeface="Quattrocento Sans"/>
              </a:rPr>
              <a:t>INT-200 Internship Quarter 4 (I Year)</a:t>
            </a:r>
            <a:br>
              <a:rPr lang="en-IN" sz="4000" b="1">
                <a:latin typeface="Quattrocento Sans"/>
                <a:ea typeface="Quattrocento Sans"/>
                <a:cs typeface="Quattrocento Sans"/>
                <a:sym typeface="Quattrocento Sans"/>
              </a:rPr>
            </a:br>
            <a:r>
              <a:rPr lang="en-IN" sz="4000" b="1">
                <a:latin typeface="Quattrocento Sans"/>
                <a:ea typeface="Quattrocento Sans"/>
                <a:cs typeface="Quattrocento Sans"/>
                <a:sym typeface="Quattrocento Sans"/>
              </a:rPr>
              <a:t>SECOND REVIEW</a:t>
            </a:r>
            <a:endParaRPr/>
          </a:p>
        </p:txBody>
      </p:sp>
      <p:pic>
        <p:nvPicPr>
          <p:cNvPr id="85" name="Google Shape;85;p1"/>
          <p:cNvPicPr preferRelativeResize="0"/>
          <p:nvPr/>
        </p:nvPicPr>
        <p:blipFill rotWithShape="1">
          <a:blip r:embed="rId3">
            <a:alphaModFix/>
          </a:blip>
          <a:srcRect/>
          <a:stretch/>
        </p:blipFill>
        <p:spPr>
          <a:xfrm>
            <a:off x="2922729" y="435462"/>
            <a:ext cx="5690325" cy="1096389"/>
          </a:xfrm>
          <a:prstGeom prst="rect">
            <a:avLst/>
          </a:prstGeom>
          <a:noFill/>
          <a:ln>
            <a:noFill/>
          </a:ln>
        </p:spPr>
      </p:pic>
      <p:sp>
        <p:nvSpPr>
          <p:cNvPr id="86" name="Google Shape;86;p1"/>
          <p:cNvSpPr txBox="1"/>
          <p:nvPr/>
        </p:nvSpPr>
        <p:spPr>
          <a:xfrm>
            <a:off x="646357" y="4549384"/>
            <a:ext cx="10557300" cy="7540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chemeClr val="dk1"/>
                </a:solidFill>
                <a:latin typeface="Quattrocento Sans"/>
                <a:ea typeface="Quattrocento Sans"/>
                <a:cs typeface="Quattrocento Sans"/>
                <a:sym typeface="Quattrocento Sans"/>
              </a:rPr>
              <a:t>Presented By: </a:t>
            </a:r>
            <a:r>
              <a:rPr lang="en-IN" sz="2800" i="0" u="none" strike="noStrike" cap="none" dirty="0">
                <a:solidFill>
                  <a:schemeClr val="dk1"/>
                </a:solidFill>
                <a:latin typeface="Quattrocento Sans"/>
                <a:ea typeface="Quattrocento Sans"/>
                <a:cs typeface="Quattrocento Sans"/>
                <a:sym typeface="Quattrocento Sans"/>
              </a:rPr>
              <a:t>Kali Deepak</a:t>
            </a:r>
            <a:endParaRPr sz="140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1500" b="0" i="0" u="none" strike="noStrike" cap="none" dirty="0">
              <a:solidFill>
                <a:schemeClr val="dk1"/>
              </a:solidFill>
              <a:latin typeface="Quattrocento Sans"/>
              <a:ea typeface="Quattrocento Sans"/>
              <a:cs typeface="Quattrocento Sans"/>
              <a:sym typeface="Quattrocento Sans"/>
            </a:endParaRPr>
          </a:p>
        </p:txBody>
      </p:sp>
      <p:sp>
        <p:nvSpPr>
          <p:cNvPr id="87" name="Google Shape;87;p1"/>
          <p:cNvSpPr txBox="1"/>
          <p:nvPr/>
        </p:nvSpPr>
        <p:spPr>
          <a:xfrm>
            <a:off x="646356" y="3861872"/>
            <a:ext cx="8826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a:solidFill>
                  <a:schemeClr val="dk1"/>
                </a:solidFill>
                <a:latin typeface="Quattrocento Sans"/>
                <a:ea typeface="Quattrocento Sans"/>
                <a:cs typeface="Quattrocento Sans"/>
                <a:sym typeface="Quattrocento Sans"/>
              </a:rPr>
              <a:t>Project Title: </a:t>
            </a:r>
            <a:r>
              <a:rPr lang="en-IN" sz="2800" b="0" i="0" u="none" strike="noStrike" cap="none">
                <a:solidFill>
                  <a:schemeClr val="dk1"/>
                </a:solidFill>
                <a:latin typeface="Quattrocento Sans"/>
                <a:ea typeface="Quattrocento Sans"/>
                <a:cs typeface="Quattrocento Sans"/>
                <a:sym typeface="Quattrocento Sans"/>
              </a:rPr>
              <a:t>World Happiness Report</a:t>
            </a:r>
            <a:endParaRPr sz="2800" b="1" i="0" u="none" strike="noStrike" cap="none">
              <a:solidFill>
                <a:schemeClr val="dk1"/>
              </a:solidFill>
              <a:latin typeface="Quattrocento Sans"/>
              <a:ea typeface="Quattrocento Sans"/>
              <a:cs typeface="Quattrocento Sans"/>
              <a:sym typeface="Quattrocento Sans"/>
            </a:endParaRPr>
          </a:p>
        </p:txBody>
      </p:sp>
      <p:sp>
        <p:nvSpPr>
          <p:cNvPr id="88" name="Google Shape;88;p1"/>
          <p:cNvSpPr txBox="1"/>
          <p:nvPr/>
        </p:nvSpPr>
        <p:spPr>
          <a:xfrm>
            <a:off x="646357" y="3174360"/>
            <a:ext cx="85952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a:solidFill>
                  <a:schemeClr val="dk1"/>
                </a:solidFill>
                <a:latin typeface="Quattrocento Sans"/>
                <a:ea typeface="Quattrocento Sans"/>
                <a:cs typeface="Quattrocento Sans"/>
                <a:sym typeface="Quattrocento Sans"/>
              </a:rPr>
              <a:t>Project Type: </a:t>
            </a:r>
            <a:r>
              <a:rPr lang="en-IN" sz="2800" b="0" i="0" u="none" strike="noStrike" cap="none">
                <a:solidFill>
                  <a:schemeClr val="dk1"/>
                </a:solidFill>
                <a:latin typeface="Quattrocento Sans"/>
                <a:ea typeface="Quattrocento Sans"/>
                <a:cs typeface="Quattrocento Sans"/>
                <a:sym typeface="Quattrocento Sans"/>
              </a:rPr>
              <a:t>Data Analysis</a:t>
            </a:r>
            <a:endParaRPr sz="2800" b="1" i="0" u="none" strike="noStrike" cap="none">
              <a:solidFill>
                <a:schemeClr val="dk1"/>
              </a:solidFill>
              <a:latin typeface="Quattrocento Sans"/>
              <a:ea typeface="Quattrocento Sans"/>
              <a:cs typeface="Quattrocento Sans"/>
              <a:sym typeface="Quattrocento Sans"/>
            </a:endParaRPr>
          </a:p>
        </p:txBody>
      </p:sp>
      <p:sp>
        <p:nvSpPr>
          <p:cNvPr id="89" name="Google Shape;89;p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txBox="1">
            <a:spLocks noGrp="1"/>
          </p:cNvSpPr>
          <p:nvPr>
            <p:ph type="title"/>
          </p:nvPr>
        </p:nvSpPr>
        <p:spPr>
          <a:xfrm>
            <a:off x="696897" y="292559"/>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990"/>
              <a:buFont typeface="Arial"/>
              <a:buNone/>
            </a:pPr>
            <a:r>
              <a:rPr lang="en-IN"/>
              <a:t>QUESTIONS TO BE ADDRESSED</a:t>
            </a:r>
            <a:endParaRPr/>
          </a:p>
        </p:txBody>
      </p:sp>
      <p:sp>
        <p:nvSpPr>
          <p:cNvPr id="165" name="Google Shape;165;p7"/>
          <p:cNvSpPr txBox="1">
            <a:spLocks noGrp="1"/>
          </p:cNvSpPr>
          <p:nvPr>
            <p:ph type="body" idx="1"/>
          </p:nvPr>
        </p:nvSpPr>
        <p:spPr>
          <a:xfrm>
            <a:off x="767550" y="1547110"/>
            <a:ext cx="10374300" cy="43512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None/>
            </a:pPr>
            <a:r>
              <a:rPr lang="en-IN" sz="2000">
                <a:highlight>
                  <a:srgbClr val="FFFFFF"/>
                </a:highlight>
                <a:latin typeface="Comic Sans MS"/>
                <a:ea typeface="Comic Sans MS"/>
                <a:cs typeface="Comic Sans MS"/>
                <a:sym typeface="Comic Sans MS"/>
              </a:rPr>
              <a:t> 0.   What is the overall situation in the world regarding happiness?</a:t>
            </a:r>
            <a:endParaRPr sz="2700">
              <a:latin typeface="Roboto"/>
              <a:ea typeface="Roboto"/>
              <a:cs typeface="Roboto"/>
              <a:sym typeface="Roboto"/>
            </a:endParaRPr>
          </a:p>
          <a:p>
            <a:pPr marL="457200" lvl="0" indent="-355600" algn="l" rtl="0">
              <a:lnSpc>
                <a:spcPct val="100000"/>
              </a:lnSpc>
              <a:spcBef>
                <a:spcPts val="1000"/>
              </a:spcBef>
              <a:spcAft>
                <a:spcPts val="0"/>
              </a:spcAft>
              <a:buSzPts val="2000"/>
              <a:buFont typeface="Comic Sans MS"/>
              <a:buAutoNum type="arabicPeriod"/>
            </a:pPr>
            <a:r>
              <a:rPr lang="en-IN" sz="2000">
                <a:highlight>
                  <a:srgbClr val="FFFFFF"/>
                </a:highlight>
                <a:latin typeface="Comic Sans MS"/>
                <a:ea typeface="Comic Sans MS"/>
                <a:cs typeface="Comic Sans MS"/>
                <a:sym typeface="Comic Sans MS"/>
              </a:rPr>
              <a:t>Which countries are better positioned in each of the aspects?</a:t>
            </a:r>
            <a:endParaRPr sz="2700">
              <a:latin typeface="Roboto"/>
              <a:ea typeface="Roboto"/>
              <a:cs typeface="Roboto"/>
              <a:sym typeface="Roboto"/>
            </a:endParaRPr>
          </a:p>
          <a:p>
            <a:pPr marL="457200" lvl="0" indent="-355600" algn="l" rtl="0">
              <a:lnSpc>
                <a:spcPct val="100000"/>
              </a:lnSpc>
              <a:spcBef>
                <a:spcPts val="1000"/>
              </a:spcBef>
              <a:spcAft>
                <a:spcPts val="0"/>
              </a:spcAft>
              <a:buSzPts val="2000"/>
              <a:buFont typeface="Comic Sans MS"/>
              <a:buAutoNum type="arabicPeriod"/>
            </a:pPr>
            <a:r>
              <a:rPr lang="en-IN" sz="2000">
                <a:highlight>
                  <a:srgbClr val="FFFFFF"/>
                </a:highlight>
                <a:latin typeface="Comic Sans MS"/>
                <a:ea typeface="Comic Sans MS"/>
                <a:cs typeface="Comic Sans MS"/>
                <a:sym typeface="Comic Sans MS"/>
              </a:rPr>
              <a:t>Finding the reason why happiness rank changed over the years in different regions?</a:t>
            </a:r>
            <a:endParaRPr sz="2700">
              <a:latin typeface="Roboto"/>
              <a:ea typeface="Roboto"/>
              <a:cs typeface="Roboto"/>
              <a:sym typeface="Roboto"/>
            </a:endParaRPr>
          </a:p>
          <a:p>
            <a:pPr marL="457200" lvl="0" indent="-355600" algn="l" rtl="0">
              <a:lnSpc>
                <a:spcPct val="100000"/>
              </a:lnSpc>
              <a:spcBef>
                <a:spcPts val="1000"/>
              </a:spcBef>
              <a:spcAft>
                <a:spcPts val="0"/>
              </a:spcAft>
              <a:buSzPts val="2000"/>
              <a:buFont typeface="Comic Sans MS"/>
              <a:buAutoNum type="arabicPeriod"/>
            </a:pPr>
            <a:r>
              <a:rPr lang="en-IN" sz="2000">
                <a:highlight>
                  <a:srgbClr val="FFFFFF"/>
                </a:highlight>
                <a:latin typeface="Comic Sans MS"/>
                <a:ea typeface="Comic Sans MS"/>
                <a:cs typeface="Comic Sans MS"/>
                <a:sym typeface="Comic Sans MS"/>
              </a:rPr>
              <a:t>In what ways, Generosity and Health play a role in impacting the world happiness score?</a:t>
            </a:r>
            <a:endParaRPr sz="2700">
              <a:latin typeface="Roboto"/>
              <a:ea typeface="Roboto"/>
              <a:cs typeface="Roboto"/>
              <a:sym typeface="Roboto"/>
            </a:endParaRPr>
          </a:p>
          <a:p>
            <a:pPr marL="457200" lvl="0" indent="-355600" algn="l" rtl="0">
              <a:lnSpc>
                <a:spcPct val="100000"/>
              </a:lnSpc>
              <a:spcBef>
                <a:spcPts val="1000"/>
              </a:spcBef>
              <a:spcAft>
                <a:spcPts val="0"/>
              </a:spcAft>
              <a:buSzPts val="2000"/>
              <a:buFont typeface="Comic Sans MS"/>
              <a:buAutoNum type="arabicPeriod"/>
            </a:pPr>
            <a:r>
              <a:rPr lang="en-IN" sz="2000">
                <a:highlight>
                  <a:srgbClr val="FFFFFF"/>
                </a:highlight>
                <a:latin typeface="Comic Sans MS"/>
                <a:ea typeface="Comic Sans MS"/>
                <a:cs typeface="Comic Sans MS"/>
                <a:sym typeface="Comic Sans MS"/>
              </a:rPr>
              <a:t>Does a country's GDP affect the happiness rate?</a:t>
            </a:r>
            <a:endParaRPr sz="2700">
              <a:latin typeface="Roboto"/>
              <a:ea typeface="Roboto"/>
              <a:cs typeface="Roboto"/>
              <a:sym typeface="Roboto"/>
            </a:endParaRPr>
          </a:p>
          <a:p>
            <a:pPr marL="457200" lvl="0" indent="-355600" algn="l" rtl="0">
              <a:lnSpc>
                <a:spcPct val="100000"/>
              </a:lnSpc>
              <a:spcBef>
                <a:spcPts val="1000"/>
              </a:spcBef>
              <a:spcAft>
                <a:spcPts val="0"/>
              </a:spcAft>
              <a:buSzPts val="2000"/>
              <a:buFont typeface="Comic Sans MS"/>
              <a:buAutoNum type="arabicPeriod"/>
            </a:pPr>
            <a:r>
              <a:rPr lang="en-IN" sz="2000">
                <a:highlight>
                  <a:srgbClr val="FFFFFF"/>
                </a:highlight>
                <a:latin typeface="Comic Sans MS"/>
                <a:ea typeface="Comic Sans MS"/>
                <a:cs typeface="Comic Sans MS"/>
                <a:sym typeface="Comic Sans MS"/>
              </a:rPr>
              <a:t>What is the trend followed by India’s happiness score in the past 5 years?</a:t>
            </a:r>
            <a:endParaRPr sz="2700">
              <a:latin typeface="Roboto"/>
              <a:ea typeface="Roboto"/>
              <a:cs typeface="Roboto"/>
              <a:sym typeface="Roboto"/>
            </a:endParaRPr>
          </a:p>
          <a:p>
            <a:pPr marL="457200" lvl="0" indent="-355600" algn="l" rtl="0">
              <a:lnSpc>
                <a:spcPct val="100000"/>
              </a:lnSpc>
              <a:spcBef>
                <a:spcPts val="1000"/>
              </a:spcBef>
              <a:spcAft>
                <a:spcPts val="0"/>
              </a:spcAft>
              <a:buSzPts val="2000"/>
              <a:buFont typeface="Comic Sans MS"/>
              <a:buAutoNum type="arabicPeriod"/>
            </a:pPr>
            <a:r>
              <a:rPr lang="en-IN" sz="2000">
                <a:highlight>
                  <a:srgbClr val="FFFFFF"/>
                </a:highlight>
                <a:latin typeface="Comic Sans MS"/>
                <a:ea typeface="Comic Sans MS"/>
                <a:cs typeface="Comic Sans MS"/>
                <a:sym typeface="Comic Sans MS"/>
              </a:rPr>
              <a:t>Which country had more trust in the government with respect to freedom?</a:t>
            </a:r>
            <a:endParaRPr sz="2700">
              <a:latin typeface="Roboto"/>
              <a:ea typeface="Roboto"/>
              <a:cs typeface="Roboto"/>
              <a:sym typeface="Roboto"/>
            </a:endParaRPr>
          </a:p>
          <a:p>
            <a:pPr marL="457200" lvl="0" indent="-355600" algn="l" rtl="0">
              <a:lnSpc>
                <a:spcPct val="100000"/>
              </a:lnSpc>
              <a:spcBef>
                <a:spcPts val="1000"/>
              </a:spcBef>
              <a:spcAft>
                <a:spcPts val="1000"/>
              </a:spcAft>
              <a:buSzPts val="2000"/>
              <a:buFont typeface="Comic Sans MS"/>
              <a:buAutoNum type="arabicPeriod"/>
            </a:pPr>
            <a:r>
              <a:rPr lang="en-IN" sz="2000">
                <a:highlight>
                  <a:srgbClr val="FFFFFF"/>
                </a:highlight>
                <a:latin typeface="Comic Sans MS"/>
                <a:ea typeface="Comic Sans MS"/>
                <a:cs typeface="Comic Sans MS"/>
                <a:sym typeface="Comic Sans MS"/>
              </a:rPr>
              <a:t>An analysis to find which are the factors causing fewer happiness scores in a few regions and prediction on how it would be if each factor is improved.</a:t>
            </a:r>
            <a:endParaRPr sz="2700">
              <a:latin typeface="Roboto"/>
              <a:ea typeface="Roboto"/>
              <a:cs typeface="Roboto"/>
              <a:sym typeface="Roboto"/>
            </a:endParaRPr>
          </a:p>
        </p:txBody>
      </p:sp>
      <p:sp>
        <p:nvSpPr>
          <p:cNvPr id="166" name="Google Shape;166;p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e38a59fbe2_0_1871"/>
          <p:cNvSpPr txBox="1">
            <a:spLocks noGrp="1"/>
          </p:cNvSpPr>
          <p:nvPr>
            <p:ph type="title"/>
          </p:nvPr>
        </p:nvSpPr>
        <p:spPr>
          <a:xfrm>
            <a:off x="831850" y="1709738"/>
            <a:ext cx="10515600" cy="285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IN"/>
              <a:t>TABLEAU OUTPUT (Q0)</a:t>
            </a:r>
            <a:endParaRPr/>
          </a:p>
        </p:txBody>
      </p:sp>
      <p:sp>
        <p:nvSpPr>
          <p:cNvPr id="172" name="Google Shape;172;ge38a59fbe2_0_1871"/>
          <p:cNvSpPr txBox="1">
            <a:spLocks noGrp="1"/>
          </p:cNvSpPr>
          <p:nvPr>
            <p:ph type="body" idx="1"/>
          </p:nvPr>
        </p:nvSpPr>
        <p:spPr>
          <a:xfrm>
            <a:off x="831850" y="4589463"/>
            <a:ext cx="10515600" cy="1500300"/>
          </a:xfrm>
          <a:prstGeom prst="rect">
            <a:avLst/>
          </a:prstGeom>
        </p:spPr>
        <p:txBody>
          <a:bodyPr spcFirstLastPara="1" wrap="square" lIns="91425" tIns="45700" rIns="91425" bIns="45700" anchor="t" anchorCtr="0">
            <a:normAutofit/>
          </a:bodyPr>
          <a:lstStyle/>
          <a:p>
            <a:pPr marL="457200" lvl="0" indent="-374650" algn="l" rtl="0">
              <a:lnSpc>
                <a:spcPct val="100000"/>
              </a:lnSpc>
              <a:spcBef>
                <a:spcPts val="0"/>
              </a:spcBef>
              <a:spcAft>
                <a:spcPts val="0"/>
              </a:spcAft>
              <a:buClr>
                <a:schemeClr val="dk1"/>
              </a:buClr>
              <a:buSzPts val="2300"/>
              <a:buFont typeface="Comic Sans MS"/>
              <a:buChar char="-"/>
            </a:pPr>
            <a:r>
              <a:rPr lang="en-IN" sz="2300">
                <a:solidFill>
                  <a:schemeClr val="dk1"/>
                </a:solidFill>
                <a:highlight>
                  <a:srgbClr val="FFFFFF"/>
                </a:highlight>
                <a:latin typeface="Comic Sans MS"/>
                <a:ea typeface="Comic Sans MS"/>
                <a:cs typeface="Comic Sans MS"/>
                <a:sym typeface="Comic Sans MS"/>
              </a:rPr>
              <a:t>What is the overall situation in the world regarding happiness?</a:t>
            </a:r>
            <a:endParaRPr sz="2700"/>
          </a:p>
        </p:txBody>
      </p:sp>
      <p:sp>
        <p:nvSpPr>
          <p:cNvPr id="173" name="Google Shape;173;ge38a59fbe2_0_187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e38a59fbe2_0_178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12</a:t>
            </a:fld>
            <a:endParaRPr/>
          </a:p>
        </p:txBody>
      </p:sp>
      <p:pic>
        <p:nvPicPr>
          <p:cNvPr id="179" name="Google Shape;179;ge38a59fbe2_0_1782"/>
          <p:cNvPicPr preferRelativeResize="0"/>
          <p:nvPr/>
        </p:nvPicPr>
        <p:blipFill>
          <a:blip r:embed="rId3">
            <a:alphaModFix/>
          </a:blip>
          <a:stretch>
            <a:fillRect/>
          </a:stretch>
        </p:blipFill>
        <p:spPr>
          <a:xfrm>
            <a:off x="1082400" y="580875"/>
            <a:ext cx="10027199" cy="5696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e38a59fbe2_0_178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13</a:t>
            </a:fld>
            <a:endParaRPr/>
          </a:p>
        </p:txBody>
      </p:sp>
      <p:pic>
        <p:nvPicPr>
          <p:cNvPr id="185" name="Google Shape;185;ge38a59fbe2_0_1789"/>
          <p:cNvPicPr preferRelativeResize="0"/>
          <p:nvPr/>
        </p:nvPicPr>
        <p:blipFill>
          <a:blip r:embed="rId3">
            <a:alphaModFix/>
          </a:blip>
          <a:stretch>
            <a:fillRect/>
          </a:stretch>
        </p:blipFill>
        <p:spPr>
          <a:xfrm>
            <a:off x="780725" y="304800"/>
            <a:ext cx="10630557" cy="60515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e38a59fbe2_0_179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14</a:t>
            </a:fld>
            <a:endParaRPr/>
          </a:p>
        </p:txBody>
      </p:sp>
      <p:pic>
        <p:nvPicPr>
          <p:cNvPr id="191" name="Google Shape;191;ge38a59fbe2_0_1796"/>
          <p:cNvPicPr preferRelativeResize="0"/>
          <p:nvPr/>
        </p:nvPicPr>
        <p:blipFill>
          <a:blip r:embed="rId3">
            <a:alphaModFix/>
          </a:blip>
          <a:stretch>
            <a:fillRect/>
          </a:stretch>
        </p:blipFill>
        <p:spPr>
          <a:xfrm>
            <a:off x="796700" y="304800"/>
            <a:ext cx="10598609" cy="60515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e38a59fbe2_0_1877"/>
          <p:cNvSpPr txBox="1">
            <a:spLocks noGrp="1"/>
          </p:cNvSpPr>
          <p:nvPr>
            <p:ph type="title"/>
          </p:nvPr>
        </p:nvSpPr>
        <p:spPr>
          <a:xfrm>
            <a:off x="831850" y="1709738"/>
            <a:ext cx="10515600" cy="285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IN"/>
              <a:t>TABLEAU OUTPUT (Q1)</a:t>
            </a:r>
            <a:endParaRPr/>
          </a:p>
        </p:txBody>
      </p:sp>
      <p:sp>
        <p:nvSpPr>
          <p:cNvPr id="197" name="Google Shape;197;ge38a59fbe2_0_1877"/>
          <p:cNvSpPr txBox="1">
            <a:spLocks noGrp="1"/>
          </p:cNvSpPr>
          <p:nvPr>
            <p:ph type="body" idx="1"/>
          </p:nvPr>
        </p:nvSpPr>
        <p:spPr>
          <a:xfrm>
            <a:off x="831850" y="4589463"/>
            <a:ext cx="10515600" cy="1500300"/>
          </a:xfrm>
          <a:prstGeom prst="rect">
            <a:avLst/>
          </a:prstGeom>
        </p:spPr>
        <p:txBody>
          <a:bodyPr spcFirstLastPara="1" wrap="square" lIns="91425" tIns="45700" rIns="91425" bIns="45700" anchor="t" anchorCtr="0">
            <a:normAutofit/>
          </a:bodyPr>
          <a:lstStyle/>
          <a:p>
            <a:pPr marL="457200" lvl="0" indent="-381000" algn="l" rtl="0">
              <a:lnSpc>
                <a:spcPct val="100000"/>
              </a:lnSpc>
              <a:spcBef>
                <a:spcPts val="0"/>
              </a:spcBef>
              <a:spcAft>
                <a:spcPts val="0"/>
              </a:spcAft>
              <a:buClr>
                <a:schemeClr val="dk1"/>
              </a:buClr>
              <a:buSzPts val="2400"/>
              <a:buFont typeface="Comic Sans MS"/>
              <a:buChar char="-"/>
            </a:pPr>
            <a:r>
              <a:rPr lang="en-IN">
                <a:solidFill>
                  <a:schemeClr val="dk1"/>
                </a:solidFill>
                <a:highlight>
                  <a:srgbClr val="FFFFFF"/>
                </a:highlight>
                <a:latin typeface="Comic Sans MS"/>
                <a:ea typeface="Comic Sans MS"/>
                <a:cs typeface="Comic Sans MS"/>
                <a:sym typeface="Comic Sans MS"/>
              </a:rPr>
              <a:t>Which countries are better positioned in each of the aspects?</a:t>
            </a:r>
            <a:endParaRPr sz="2800"/>
          </a:p>
        </p:txBody>
      </p:sp>
      <p:sp>
        <p:nvSpPr>
          <p:cNvPr id="198" name="Google Shape;198;ge38a59fbe2_0_187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e38a59fbe2_0_180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16</a:t>
            </a:fld>
            <a:endParaRPr/>
          </a:p>
        </p:txBody>
      </p:sp>
      <p:pic>
        <p:nvPicPr>
          <p:cNvPr id="204" name="Google Shape;204;ge38a59fbe2_0_1803"/>
          <p:cNvPicPr preferRelativeResize="0"/>
          <p:nvPr/>
        </p:nvPicPr>
        <p:blipFill>
          <a:blip r:embed="rId3">
            <a:alphaModFix/>
          </a:blip>
          <a:stretch>
            <a:fillRect/>
          </a:stretch>
        </p:blipFill>
        <p:spPr>
          <a:xfrm>
            <a:off x="896538" y="403225"/>
            <a:ext cx="10398925" cy="605154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e38a59fbe2_0_185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17</a:t>
            </a:fld>
            <a:endParaRPr/>
          </a:p>
        </p:txBody>
      </p:sp>
      <p:pic>
        <p:nvPicPr>
          <p:cNvPr id="210" name="Google Shape;210;ge38a59fbe2_0_1859"/>
          <p:cNvPicPr preferRelativeResize="0"/>
          <p:nvPr/>
        </p:nvPicPr>
        <p:blipFill>
          <a:blip r:embed="rId3">
            <a:alphaModFix/>
          </a:blip>
          <a:stretch>
            <a:fillRect/>
          </a:stretch>
        </p:blipFill>
        <p:spPr>
          <a:xfrm>
            <a:off x="931138" y="403225"/>
            <a:ext cx="10329727" cy="6051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e38a59fbe2_0_185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18</a:t>
            </a:fld>
            <a:endParaRPr/>
          </a:p>
        </p:txBody>
      </p:sp>
      <p:pic>
        <p:nvPicPr>
          <p:cNvPr id="216" name="Google Shape;216;ge38a59fbe2_0_1855"/>
          <p:cNvPicPr preferRelativeResize="0"/>
          <p:nvPr/>
        </p:nvPicPr>
        <p:blipFill>
          <a:blip r:embed="rId3">
            <a:alphaModFix/>
          </a:blip>
          <a:stretch>
            <a:fillRect/>
          </a:stretch>
        </p:blipFill>
        <p:spPr>
          <a:xfrm>
            <a:off x="939063" y="403225"/>
            <a:ext cx="10313887" cy="6051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e38a59fbe2_0_185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19</a:t>
            </a:fld>
            <a:endParaRPr/>
          </a:p>
        </p:txBody>
      </p:sp>
      <p:pic>
        <p:nvPicPr>
          <p:cNvPr id="222" name="Google Shape;222;ge38a59fbe2_0_1851"/>
          <p:cNvPicPr preferRelativeResize="0"/>
          <p:nvPr/>
        </p:nvPicPr>
        <p:blipFill>
          <a:blip r:embed="rId3">
            <a:alphaModFix/>
          </a:blip>
          <a:stretch>
            <a:fillRect/>
          </a:stretch>
        </p:blipFill>
        <p:spPr>
          <a:xfrm>
            <a:off x="894575" y="403225"/>
            <a:ext cx="10402839" cy="60515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838200" y="315436"/>
            <a:ext cx="10515600" cy="958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Quattrocento Sans"/>
              <a:buNone/>
            </a:pPr>
            <a:r>
              <a:rPr lang="en-IN"/>
              <a:t>PLAN OF THE TALK</a:t>
            </a:r>
            <a:endParaRPr/>
          </a:p>
        </p:txBody>
      </p:sp>
      <p:sp>
        <p:nvSpPr>
          <p:cNvPr id="95" name="Google Shape;95;p2"/>
          <p:cNvSpPr txBox="1">
            <a:spLocks noGrp="1"/>
          </p:cNvSpPr>
          <p:nvPr>
            <p:ph type="body" idx="1"/>
          </p:nvPr>
        </p:nvSpPr>
        <p:spPr>
          <a:xfrm>
            <a:off x="1461102" y="1495803"/>
            <a:ext cx="5286000" cy="5362200"/>
          </a:xfrm>
          <a:prstGeom prst="rect">
            <a:avLst/>
          </a:prstGeom>
          <a:noFill/>
          <a:ln>
            <a:noFill/>
          </a:ln>
        </p:spPr>
        <p:txBody>
          <a:bodyPr spcFirstLastPara="1" wrap="square" lIns="91425" tIns="45700" rIns="91425" bIns="45700" anchor="t" anchorCtr="0">
            <a:noAutofit/>
          </a:bodyPr>
          <a:lstStyle/>
          <a:p>
            <a:pPr marL="457200" lvl="0" indent="-368300" algn="just" rtl="0">
              <a:lnSpc>
                <a:spcPct val="160000"/>
              </a:lnSpc>
              <a:spcBef>
                <a:spcPts val="1000"/>
              </a:spcBef>
              <a:spcAft>
                <a:spcPts val="0"/>
              </a:spcAft>
              <a:buSzPts val="2200"/>
              <a:buFont typeface="Quattrocento Sans"/>
              <a:buChar char="●"/>
            </a:pPr>
            <a:r>
              <a:rPr lang="en-IN" sz="2200">
                <a:latin typeface="Quattrocento Sans"/>
                <a:ea typeface="Quattrocento Sans"/>
                <a:cs typeface="Quattrocento Sans"/>
                <a:sym typeface="Quattrocento Sans"/>
              </a:rPr>
              <a:t>Introduction (Background Research)</a:t>
            </a:r>
            <a:endParaRPr sz="2200">
              <a:latin typeface="Quattrocento Sans"/>
              <a:ea typeface="Quattrocento Sans"/>
              <a:cs typeface="Quattrocento Sans"/>
              <a:sym typeface="Quattrocento Sans"/>
            </a:endParaRPr>
          </a:p>
          <a:p>
            <a:pPr marL="457200" lvl="0" indent="-368300" algn="just" rtl="0">
              <a:lnSpc>
                <a:spcPct val="160000"/>
              </a:lnSpc>
              <a:spcBef>
                <a:spcPts val="0"/>
              </a:spcBef>
              <a:spcAft>
                <a:spcPts val="0"/>
              </a:spcAft>
              <a:buSzPts val="2200"/>
              <a:buFont typeface="Quattrocento Sans"/>
              <a:buChar char="●"/>
            </a:pPr>
            <a:r>
              <a:rPr lang="en-IN" sz="2200">
                <a:latin typeface="Quattrocento Sans"/>
                <a:ea typeface="Quattrocento Sans"/>
                <a:cs typeface="Quattrocento Sans"/>
                <a:sym typeface="Quattrocento Sans"/>
              </a:rPr>
              <a:t>Introduction For Tableau</a:t>
            </a:r>
            <a:endParaRPr sz="2200">
              <a:latin typeface="Quattrocento Sans"/>
              <a:ea typeface="Quattrocento Sans"/>
              <a:cs typeface="Quattrocento Sans"/>
              <a:sym typeface="Quattrocento Sans"/>
            </a:endParaRPr>
          </a:p>
          <a:p>
            <a:pPr marL="457200" lvl="0" indent="-368300" algn="just" rtl="0">
              <a:lnSpc>
                <a:spcPct val="160000"/>
              </a:lnSpc>
              <a:spcBef>
                <a:spcPts val="0"/>
              </a:spcBef>
              <a:spcAft>
                <a:spcPts val="0"/>
              </a:spcAft>
              <a:buSzPts val="2200"/>
              <a:buFont typeface="Quattrocento Sans"/>
              <a:buChar char="●"/>
            </a:pPr>
            <a:r>
              <a:rPr lang="en-IN" sz="2200">
                <a:latin typeface="Quattrocento Sans"/>
                <a:ea typeface="Quattrocento Sans"/>
                <a:cs typeface="Quattrocento Sans"/>
                <a:sym typeface="Quattrocento Sans"/>
              </a:rPr>
              <a:t>Introduction For MySQL</a:t>
            </a:r>
            <a:endParaRPr sz="2200">
              <a:latin typeface="Quattrocento Sans"/>
              <a:ea typeface="Quattrocento Sans"/>
              <a:cs typeface="Quattrocento Sans"/>
              <a:sym typeface="Quattrocento Sans"/>
            </a:endParaRPr>
          </a:p>
          <a:p>
            <a:pPr marL="457200" lvl="0" indent="-368300" algn="just" rtl="0">
              <a:lnSpc>
                <a:spcPct val="160000"/>
              </a:lnSpc>
              <a:spcBef>
                <a:spcPts val="0"/>
              </a:spcBef>
              <a:spcAft>
                <a:spcPts val="0"/>
              </a:spcAft>
              <a:buSzPts val="2200"/>
              <a:buFont typeface="Quattrocento Sans"/>
              <a:buChar char="●"/>
            </a:pPr>
            <a:r>
              <a:rPr lang="en-IN" sz="2200">
                <a:latin typeface="Quattrocento Sans"/>
                <a:ea typeface="Quattrocento Sans"/>
                <a:cs typeface="Quattrocento Sans"/>
                <a:sym typeface="Quattrocento Sans"/>
              </a:rPr>
              <a:t>About Dataset</a:t>
            </a:r>
            <a:endParaRPr sz="2200">
              <a:latin typeface="Quattrocento Sans"/>
              <a:ea typeface="Quattrocento Sans"/>
              <a:cs typeface="Quattrocento Sans"/>
              <a:sym typeface="Quattrocento Sans"/>
            </a:endParaRPr>
          </a:p>
          <a:p>
            <a:pPr marL="457200" lvl="0" indent="-368300" algn="just" rtl="0">
              <a:lnSpc>
                <a:spcPct val="160000"/>
              </a:lnSpc>
              <a:spcBef>
                <a:spcPts val="0"/>
              </a:spcBef>
              <a:spcAft>
                <a:spcPts val="0"/>
              </a:spcAft>
              <a:buSzPts val="2200"/>
              <a:buFont typeface="Quattrocento Sans"/>
              <a:buChar char="●"/>
            </a:pPr>
            <a:r>
              <a:rPr lang="en-IN" sz="2200">
                <a:latin typeface="Quattrocento Sans"/>
                <a:ea typeface="Quattrocento Sans"/>
                <a:cs typeface="Quattrocento Sans"/>
                <a:sym typeface="Quattrocento Sans"/>
              </a:rPr>
              <a:t>Formed Question For Analysis</a:t>
            </a:r>
            <a:endParaRPr sz="2200">
              <a:latin typeface="Quattrocento Sans"/>
              <a:ea typeface="Quattrocento Sans"/>
              <a:cs typeface="Quattrocento Sans"/>
              <a:sym typeface="Quattrocento Sans"/>
            </a:endParaRPr>
          </a:p>
          <a:p>
            <a:pPr marL="457200" lvl="0" indent="-368300" algn="just" rtl="0">
              <a:lnSpc>
                <a:spcPct val="160000"/>
              </a:lnSpc>
              <a:spcBef>
                <a:spcPts val="0"/>
              </a:spcBef>
              <a:spcAft>
                <a:spcPts val="0"/>
              </a:spcAft>
              <a:buSzPts val="2200"/>
              <a:buFont typeface="Quattrocento Sans"/>
              <a:buChar char="●"/>
            </a:pPr>
            <a:r>
              <a:rPr lang="en-IN" sz="2200">
                <a:latin typeface="Quattrocento Sans"/>
                <a:ea typeface="Quattrocento Sans"/>
                <a:cs typeface="Quattrocento Sans"/>
                <a:sym typeface="Quattrocento Sans"/>
              </a:rPr>
              <a:t>Timeline</a:t>
            </a:r>
            <a:endParaRPr/>
          </a:p>
          <a:p>
            <a:pPr marL="457200" lvl="0" indent="-368300" algn="just" rtl="0">
              <a:lnSpc>
                <a:spcPct val="160000"/>
              </a:lnSpc>
              <a:spcBef>
                <a:spcPts val="0"/>
              </a:spcBef>
              <a:spcAft>
                <a:spcPts val="0"/>
              </a:spcAft>
              <a:buSzPts val="2200"/>
              <a:buFont typeface="Quattrocento Sans"/>
              <a:buChar char="●"/>
            </a:pPr>
            <a:r>
              <a:rPr lang="en-IN" sz="2200">
                <a:latin typeface="Quattrocento Sans"/>
                <a:ea typeface="Quattrocento Sans"/>
                <a:cs typeface="Quattrocento Sans"/>
                <a:sym typeface="Quattrocento Sans"/>
              </a:rPr>
              <a:t>References</a:t>
            </a:r>
            <a:endParaRPr sz="2200">
              <a:latin typeface="Quattrocento Sans"/>
              <a:ea typeface="Quattrocento Sans"/>
              <a:cs typeface="Quattrocento Sans"/>
              <a:sym typeface="Quattrocento Sans"/>
            </a:endParaRPr>
          </a:p>
        </p:txBody>
      </p:sp>
      <p:sp>
        <p:nvSpPr>
          <p:cNvPr id="96" name="Google Shape;96;p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e38a59fbe2_0_184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20</a:t>
            </a:fld>
            <a:endParaRPr/>
          </a:p>
        </p:txBody>
      </p:sp>
      <p:pic>
        <p:nvPicPr>
          <p:cNvPr id="228" name="Google Shape;228;ge38a59fbe2_0_1847"/>
          <p:cNvPicPr preferRelativeResize="0"/>
          <p:nvPr/>
        </p:nvPicPr>
        <p:blipFill>
          <a:blip r:embed="rId3">
            <a:alphaModFix/>
          </a:blip>
          <a:stretch>
            <a:fillRect/>
          </a:stretch>
        </p:blipFill>
        <p:spPr>
          <a:xfrm>
            <a:off x="868075" y="403225"/>
            <a:ext cx="10455849" cy="6051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e38a59fbe2_0_184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21</a:t>
            </a:fld>
            <a:endParaRPr/>
          </a:p>
        </p:txBody>
      </p:sp>
      <p:pic>
        <p:nvPicPr>
          <p:cNvPr id="234" name="Google Shape;234;ge38a59fbe2_0_1843"/>
          <p:cNvPicPr preferRelativeResize="0"/>
          <p:nvPr/>
        </p:nvPicPr>
        <p:blipFill>
          <a:blip r:embed="rId3">
            <a:alphaModFix/>
          </a:blip>
          <a:stretch>
            <a:fillRect/>
          </a:stretch>
        </p:blipFill>
        <p:spPr>
          <a:xfrm>
            <a:off x="902513" y="403225"/>
            <a:ext cx="10386987" cy="60515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e38a59fbe2_0_1913"/>
          <p:cNvSpPr txBox="1">
            <a:spLocks noGrp="1"/>
          </p:cNvSpPr>
          <p:nvPr>
            <p:ph type="title"/>
          </p:nvPr>
        </p:nvSpPr>
        <p:spPr>
          <a:xfrm>
            <a:off x="831850" y="1709738"/>
            <a:ext cx="10515600" cy="285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IN"/>
              <a:t>TABLEAU OUTPUT (Q2)</a:t>
            </a:r>
            <a:endParaRPr/>
          </a:p>
        </p:txBody>
      </p:sp>
      <p:sp>
        <p:nvSpPr>
          <p:cNvPr id="240" name="Google Shape;240;ge38a59fbe2_0_1913"/>
          <p:cNvSpPr txBox="1">
            <a:spLocks noGrp="1"/>
          </p:cNvSpPr>
          <p:nvPr>
            <p:ph type="body" idx="1"/>
          </p:nvPr>
        </p:nvSpPr>
        <p:spPr>
          <a:xfrm>
            <a:off x="831850" y="4589463"/>
            <a:ext cx="10515600" cy="1500300"/>
          </a:xfrm>
          <a:prstGeom prst="rect">
            <a:avLst/>
          </a:prstGeom>
        </p:spPr>
        <p:txBody>
          <a:bodyPr spcFirstLastPara="1" wrap="square" lIns="91425" tIns="45700" rIns="91425" bIns="45700" anchor="t" anchorCtr="0">
            <a:normAutofit lnSpcReduction="20000"/>
          </a:bodyPr>
          <a:lstStyle/>
          <a:p>
            <a:pPr marL="457200" lvl="0" indent="-381000" algn="l" rtl="0">
              <a:lnSpc>
                <a:spcPct val="100000"/>
              </a:lnSpc>
              <a:spcBef>
                <a:spcPts val="0"/>
              </a:spcBef>
              <a:spcAft>
                <a:spcPts val="0"/>
              </a:spcAft>
              <a:buClr>
                <a:schemeClr val="dk1"/>
              </a:buClr>
              <a:buSzPts val="2400"/>
              <a:buFont typeface="Comic Sans MS"/>
              <a:buChar char="-"/>
            </a:pPr>
            <a:r>
              <a:rPr lang="en-IN">
                <a:solidFill>
                  <a:schemeClr val="dk1"/>
                </a:solidFill>
                <a:highlight>
                  <a:srgbClr val="FFFFFF"/>
                </a:highlight>
                <a:latin typeface="Comic Sans MS"/>
                <a:ea typeface="Comic Sans MS"/>
                <a:cs typeface="Comic Sans MS"/>
                <a:sym typeface="Comic Sans MS"/>
              </a:rPr>
              <a:t>Finding the reason why happiness rank changed over the years in different regions?</a:t>
            </a:r>
            <a:endParaRPr sz="3100">
              <a:solidFill>
                <a:schemeClr val="dk1"/>
              </a:solidFill>
              <a:latin typeface="Roboto"/>
              <a:ea typeface="Roboto"/>
              <a:cs typeface="Roboto"/>
              <a:sym typeface="Roboto"/>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p:txBody>
      </p:sp>
      <p:sp>
        <p:nvSpPr>
          <p:cNvPr id="241" name="Google Shape;241;ge38a59fbe2_0_191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e38a59fbe2_0_183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23</a:t>
            </a:fld>
            <a:endParaRPr/>
          </a:p>
        </p:txBody>
      </p:sp>
      <p:pic>
        <p:nvPicPr>
          <p:cNvPr id="247" name="Google Shape;247;ge38a59fbe2_0_1839"/>
          <p:cNvPicPr preferRelativeResize="0"/>
          <p:nvPr/>
        </p:nvPicPr>
        <p:blipFill>
          <a:blip r:embed="rId3">
            <a:alphaModFix/>
          </a:blip>
          <a:stretch>
            <a:fillRect/>
          </a:stretch>
        </p:blipFill>
        <p:spPr>
          <a:xfrm>
            <a:off x="914875" y="403225"/>
            <a:ext cx="10362244" cy="6051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e38a59fbe2_0_183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24</a:t>
            </a:fld>
            <a:endParaRPr/>
          </a:p>
        </p:txBody>
      </p:sp>
      <p:pic>
        <p:nvPicPr>
          <p:cNvPr id="253" name="Google Shape;253;ge38a59fbe2_0_1835"/>
          <p:cNvPicPr preferRelativeResize="0"/>
          <p:nvPr/>
        </p:nvPicPr>
        <p:blipFill>
          <a:blip r:embed="rId3">
            <a:alphaModFix/>
          </a:blip>
          <a:stretch>
            <a:fillRect/>
          </a:stretch>
        </p:blipFill>
        <p:spPr>
          <a:xfrm>
            <a:off x="885138" y="403225"/>
            <a:ext cx="10421726" cy="60515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e38a59fbe2_0_183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25</a:t>
            </a:fld>
            <a:endParaRPr/>
          </a:p>
        </p:txBody>
      </p:sp>
      <p:pic>
        <p:nvPicPr>
          <p:cNvPr id="259" name="Google Shape;259;ge38a59fbe2_0_1831"/>
          <p:cNvPicPr preferRelativeResize="0"/>
          <p:nvPr/>
        </p:nvPicPr>
        <p:blipFill>
          <a:blip r:embed="rId3">
            <a:alphaModFix/>
          </a:blip>
          <a:stretch>
            <a:fillRect/>
          </a:stretch>
        </p:blipFill>
        <p:spPr>
          <a:xfrm>
            <a:off x="886100" y="403225"/>
            <a:ext cx="10419792" cy="605154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e38a59fbe2_0_181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26</a:t>
            </a:fld>
            <a:endParaRPr/>
          </a:p>
        </p:txBody>
      </p:sp>
      <p:pic>
        <p:nvPicPr>
          <p:cNvPr id="265" name="Google Shape;265;ge38a59fbe2_0_1819"/>
          <p:cNvPicPr preferRelativeResize="0"/>
          <p:nvPr/>
        </p:nvPicPr>
        <p:blipFill>
          <a:blip r:embed="rId3">
            <a:alphaModFix/>
          </a:blip>
          <a:stretch>
            <a:fillRect/>
          </a:stretch>
        </p:blipFill>
        <p:spPr>
          <a:xfrm>
            <a:off x="918338" y="403225"/>
            <a:ext cx="10355336" cy="6051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e38a59fbe2_0_182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27</a:t>
            </a:fld>
            <a:endParaRPr/>
          </a:p>
        </p:txBody>
      </p:sp>
      <p:pic>
        <p:nvPicPr>
          <p:cNvPr id="271" name="Google Shape;271;ge38a59fbe2_0_1827"/>
          <p:cNvPicPr preferRelativeResize="0"/>
          <p:nvPr/>
        </p:nvPicPr>
        <p:blipFill>
          <a:blip r:embed="rId3">
            <a:alphaModFix/>
          </a:blip>
          <a:stretch>
            <a:fillRect/>
          </a:stretch>
        </p:blipFill>
        <p:spPr>
          <a:xfrm>
            <a:off x="921788" y="403225"/>
            <a:ext cx="10348427" cy="6051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e38a59fbe2_0_1907"/>
          <p:cNvSpPr txBox="1">
            <a:spLocks noGrp="1"/>
          </p:cNvSpPr>
          <p:nvPr>
            <p:ph type="title"/>
          </p:nvPr>
        </p:nvSpPr>
        <p:spPr>
          <a:xfrm>
            <a:off x="831850" y="1709738"/>
            <a:ext cx="10515600" cy="285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IN"/>
              <a:t>TABLEAU OUTPUT (Q3)</a:t>
            </a:r>
            <a:endParaRPr/>
          </a:p>
        </p:txBody>
      </p:sp>
      <p:sp>
        <p:nvSpPr>
          <p:cNvPr id="277" name="Google Shape;277;ge38a59fbe2_0_1907"/>
          <p:cNvSpPr txBox="1">
            <a:spLocks noGrp="1"/>
          </p:cNvSpPr>
          <p:nvPr>
            <p:ph type="body" idx="1"/>
          </p:nvPr>
        </p:nvSpPr>
        <p:spPr>
          <a:xfrm>
            <a:off x="831850" y="4589463"/>
            <a:ext cx="10515600" cy="1500300"/>
          </a:xfrm>
          <a:prstGeom prst="rect">
            <a:avLst/>
          </a:prstGeom>
        </p:spPr>
        <p:txBody>
          <a:bodyPr spcFirstLastPara="1" wrap="square" lIns="91425" tIns="45700" rIns="91425" bIns="45700" anchor="t" anchorCtr="0">
            <a:normAutofit/>
          </a:bodyPr>
          <a:lstStyle/>
          <a:p>
            <a:pPr marL="457200" lvl="0" indent="-381000" algn="l" rtl="0">
              <a:lnSpc>
                <a:spcPct val="100000"/>
              </a:lnSpc>
              <a:spcBef>
                <a:spcPts val="0"/>
              </a:spcBef>
              <a:spcAft>
                <a:spcPts val="0"/>
              </a:spcAft>
              <a:buClr>
                <a:schemeClr val="dk1"/>
              </a:buClr>
              <a:buSzPts val="2400"/>
              <a:buFont typeface="Comic Sans MS"/>
              <a:buChar char="-"/>
            </a:pPr>
            <a:r>
              <a:rPr lang="en-IN">
                <a:solidFill>
                  <a:schemeClr val="dk1"/>
                </a:solidFill>
                <a:highlight>
                  <a:srgbClr val="FFFFFF"/>
                </a:highlight>
                <a:latin typeface="Comic Sans MS"/>
                <a:ea typeface="Comic Sans MS"/>
                <a:cs typeface="Comic Sans MS"/>
                <a:sym typeface="Comic Sans MS"/>
              </a:rPr>
              <a:t>In what ways, Generosity and Health play a role in impacting the world happiness score?</a:t>
            </a:r>
            <a:endParaRPr sz="2800"/>
          </a:p>
        </p:txBody>
      </p:sp>
      <p:sp>
        <p:nvSpPr>
          <p:cNvPr id="278" name="Google Shape;278;ge38a59fbe2_0_190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e38a59fbe2_0_182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29</a:t>
            </a:fld>
            <a:endParaRPr/>
          </a:p>
        </p:txBody>
      </p:sp>
      <p:pic>
        <p:nvPicPr>
          <p:cNvPr id="284" name="Google Shape;284;ge38a59fbe2_0_1823"/>
          <p:cNvPicPr preferRelativeResize="0"/>
          <p:nvPr/>
        </p:nvPicPr>
        <p:blipFill>
          <a:blip r:embed="rId3">
            <a:alphaModFix/>
          </a:blip>
          <a:stretch>
            <a:fillRect/>
          </a:stretch>
        </p:blipFill>
        <p:spPr>
          <a:xfrm>
            <a:off x="897075" y="403225"/>
            <a:ext cx="10397854" cy="60515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4"/>
          <p:cNvPicPr preferRelativeResize="0"/>
          <p:nvPr/>
        </p:nvPicPr>
        <p:blipFill rotWithShape="1">
          <a:blip r:embed="rId3">
            <a:alphaModFix/>
          </a:blip>
          <a:srcRect/>
          <a:stretch/>
        </p:blipFill>
        <p:spPr>
          <a:xfrm>
            <a:off x="0" y="0"/>
            <a:ext cx="12192000" cy="6857999"/>
          </a:xfrm>
          <a:prstGeom prst="rect">
            <a:avLst/>
          </a:prstGeom>
          <a:noFill/>
          <a:ln>
            <a:noFill/>
          </a:ln>
        </p:spPr>
      </p:pic>
      <p:sp>
        <p:nvSpPr>
          <p:cNvPr id="102" name="Google Shape;102;p4"/>
          <p:cNvSpPr txBox="1">
            <a:spLocks noGrp="1"/>
          </p:cNvSpPr>
          <p:nvPr>
            <p:ph type="title"/>
          </p:nvPr>
        </p:nvSpPr>
        <p:spPr>
          <a:xfrm>
            <a:off x="142875" y="1328825"/>
            <a:ext cx="71337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Quattrocento Sans"/>
              <a:buNone/>
            </a:pPr>
            <a:r>
              <a:rPr lang="en-IN" b="1"/>
              <a:t>INTRODUCTION</a:t>
            </a:r>
            <a:endParaRPr/>
          </a:p>
        </p:txBody>
      </p:sp>
      <p:sp>
        <p:nvSpPr>
          <p:cNvPr id="103" name="Google Shape;103;p4"/>
          <p:cNvSpPr txBox="1">
            <a:spLocks noGrp="1"/>
          </p:cNvSpPr>
          <p:nvPr>
            <p:ph type="body" idx="1"/>
          </p:nvPr>
        </p:nvSpPr>
        <p:spPr>
          <a:xfrm>
            <a:off x="474075" y="2369150"/>
            <a:ext cx="6471300" cy="3291300"/>
          </a:xfrm>
          <a:prstGeom prst="rect">
            <a:avLst/>
          </a:prstGeom>
          <a:noFill/>
          <a:ln>
            <a:noFill/>
          </a:ln>
        </p:spPr>
        <p:txBody>
          <a:bodyPr spcFirstLastPara="1" wrap="square" lIns="91425" tIns="45700" rIns="91425" bIns="45700" anchor="t" anchorCtr="0">
            <a:normAutofit/>
          </a:bodyPr>
          <a:lstStyle/>
          <a:p>
            <a:pPr marL="0" lvl="0" indent="0" algn="ctr" rtl="0">
              <a:lnSpc>
                <a:spcPct val="115000"/>
              </a:lnSpc>
              <a:spcBef>
                <a:spcPts val="0"/>
              </a:spcBef>
              <a:spcAft>
                <a:spcPts val="1600"/>
              </a:spcAft>
              <a:buSzPts val="1800"/>
              <a:buNone/>
            </a:pPr>
            <a:r>
              <a:rPr lang="en-IN" sz="2600">
                <a:solidFill>
                  <a:srgbClr val="000000"/>
                </a:solidFill>
                <a:latin typeface="Roboto"/>
                <a:ea typeface="Roboto"/>
                <a:cs typeface="Roboto"/>
                <a:sym typeface="Roboto"/>
              </a:rPr>
              <a:t>Over time, happiness has been reducing around us, due to various factors mainly being stress. We wanted to know about the world situation regarding the same and hence we decided to work with this dataset. </a:t>
            </a:r>
            <a:endParaRPr sz="2600">
              <a:solidFill>
                <a:srgbClr val="000000"/>
              </a:solidFill>
              <a:latin typeface="Roboto"/>
              <a:ea typeface="Roboto"/>
              <a:cs typeface="Roboto"/>
              <a:sym typeface="Roboto"/>
            </a:endParaRPr>
          </a:p>
        </p:txBody>
      </p:sp>
      <p:sp>
        <p:nvSpPr>
          <p:cNvPr id="104" name="Google Shape;104;p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e38a59fbe2_0_180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30</a:t>
            </a:fld>
            <a:endParaRPr/>
          </a:p>
        </p:txBody>
      </p:sp>
      <p:pic>
        <p:nvPicPr>
          <p:cNvPr id="290" name="Google Shape;290;ge38a59fbe2_0_1809"/>
          <p:cNvPicPr preferRelativeResize="0"/>
          <p:nvPr/>
        </p:nvPicPr>
        <p:blipFill>
          <a:blip r:embed="rId3">
            <a:alphaModFix/>
          </a:blip>
          <a:stretch>
            <a:fillRect/>
          </a:stretch>
        </p:blipFill>
        <p:spPr>
          <a:xfrm>
            <a:off x="924238" y="403225"/>
            <a:ext cx="10343527" cy="6051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e38a59fbe2_0_192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31</a:t>
            </a:fld>
            <a:endParaRPr/>
          </a:p>
        </p:txBody>
      </p:sp>
      <p:pic>
        <p:nvPicPr>
          <p:cNvPr id="296" name="Google Shape;296;ge38a59fbe2_0_1924"/>
          <p:cNvPicPr preferRelativeResize="0"/>
          <p:nvPr/>
        </p:nvPicPr>
        <p:blipFill>
          <a:blip r:embed="rId3">
            <a:alphaModFix/>
          </a:blip>
          <a:stretch>
            <a:fillRect/>
          </a:stretch>
        </p:blipFill>
        <p:spPr>
          <a:xfrm>
            <a:off x="921788" y="403225"/>
            <a:ext cx="10348427" cy="6051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e38a59fbe2_0_196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32</a:t>
            </a:fld>
            <a:endParaRPr/>
          </a:p>
        </p:txBody>
      </p:sp>
      <p:pic>
        <p:nvPicPr>
          <p:cNvPr id="302" name="Google Shape;302;ge38a59fbe2_0_1965"/>
          <p:cNvPicPr preferRelativeResize="0"/>
          <p:nvPr/>
        </p:nvPicPr>
        <p:blipFill>
          <a:blip r:embed="rId3">
            <a:alphaModFix/>
          </a:blip>
          <a:stretch>
            <a:fillRect/>
          </a:stretch>
        </p:blipFill>
        <p:spPr>
          <a:xfrm>
            <a:off x="914400" y="403225"/>
            <a:ext cx="10363194" cy="60515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e38a59fbe2_0_1901"/>
          <p:cNvSpPr txBox="1">
            <a:spLocks noGrp="1"/>
          </p:cNvSpPr>
          <p:nvPr>
            <p:ph type="title"/>
          </p:nvPr>
        </p:nvSpPr>
        <p:spPr>
          <a:xfrm>
            <a:off x="831850" y="1709738"/>
            <a:ext cx="10515600" cy="285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IN"/>
              <a:t>TABLEAU OUTPUT (Q4)</a:t>
            </a:r>
            <a:endParaRPr/>
          </a:p>
        </p:txBody>
      </p:sp>
      <p:sp>
        <p:nvSpPr>
          <p:cNvPr id="308" name="Google Shape;308;ge38a59fbe2_0_1901"/>
          <p:cNvSpPr txBox="1">
            <a:spLocks noGrp="1"/>
          </p:cNvSpPr>
          <p:nvPr>
            <p:ph type="body" idx="1"/>
          </p:nvPr>
        </p:nvSpPr>
        <p:spPr>
          <a:xfrm>
            <a:off x="831850" y="4589463"/>
            <a:ext cx="10515600" cy="1500300"/>
          </a:xfrm>
          <a:prstGeom prst="rect">
            <a:avLst/>
          </a:prstGeom>
        </p:spPr>
        <p:txBody>
          <a:bodyPr spcFirstLastPara="1" wrap="square" lIns="91425" tIns="45700" rIns="91425" bIns="45700" anchor="t" anchorCtr="0">
            <a:normAutofit/>
          </a:bodyPr>
          <a:lstStyle/>
          <a:p>
            <a:pPr marL="457200" lvl="0" indent="-381000" algn="l" rtl="0">
              <a:lnSpc>
                <a:spcPct val="100000"/>
              </a:lnSpc>
              <a:spcBef>
                <a:spcPts val="0"/>
              </a:spcBef>
              <a:spcAft>
                <a:spcPts val="0"/>
              </a:spcAft>
              <a:buClr>
                <a:schemeClr val="dk1"/>
              </a:buClr>
              <a:buSzPts val="2400"/>
              <a:buFont typeface="Comic Sans MS"/>
              <a:buChar char="-"/>
            </a:pPr>
            <a:r>
              <a:rPr lang="en-IN">
                <a:solidFill>
                  <a:schemeClr val="dk1"/>
                </a:solidFill>
                <a:highlight>
                  <a:srgbClr val="FFFFFF"/>
                </a:highlight>
                <a:latin typeface="Comic Sans MS"/>
                <a:ea typeface="Comic Sans MS"/>
                <a:cs typeface="Comic Sans MS"/>
                <a:sym typeface="Comic Sans MS"/>
              </a:rPr>
              <a:t>Does a country's GDP affect the happiness rate?</a:t>
            </a:r>
            <a:endParaRPr sz="2800"/>
          </a:p>
        </p:txBody>
      </p:sp>
      <p:sp>
        <p:nvSpPr>
          <p:cNvPr id="309" name="Google Shape;309;ge38a59fbe2_0_190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e38a59fbe2_0_196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34</a:t>
            </a:fld>
            <a:endParaRPr/>
          </a:p>
        </p:txBody>
      </p:sp>
      <p:pic>
        <p:nvPicPr>
          <p:cNvPr id="315" name="Google Shape;315;ge38a59fbe2_0_1961"/>
          <p:cNvPicPr preferRelativeResize="0"/>
          <p:nvPr/>
        </p:nvPicPr>
        <p:blipFill>
          <a:blip r:embed="rId3">
            <a:alphaModFix/>
          </a:blip>
          <a:stretch>
            <a:fillRect/>
          </a:stretch>
        </p:blipFill>
        <p:spPr>
          <a:xfrm>
            <a:off x="914875" y="403225"/>
            <a:ext cx="10362244" cy="6051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e38a59fbe2_0_195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35</a:t>
            </a:fld>
            <a:endParaRPr/>
          </a:p>
        </p:txBody>
      </p:sp>
      <p:pic>
        <p:nvPicPr>
          <p:cNvPr id="321" name="Google Shape;321;ge38a59fbe2_0_1957"/>
          <p:cNvPicPr preferRelativeResize="0"/>
          <p:nvPr/>
        </p:nvPicPr>
        <p:blipFill>
          <a:blip r:embed="rId3">
            <a:alphaModFix/>
          </a:blip>
          <a:stretch>
            <a:fillRect/>
          </a:stretch>
        </p:blipFill>
        <p:spPr>
          <a:xfrm>
            <a:off x="886100" y="403225"/>
            <a:ext cx="10419792" cy="605154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e38a59fbe2_0_195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36</a:t>
            </a:fld>
            <a:endParaRPr/>
          </a:p>
        </p:txBody>
      </p:sp>
      <p:pic>
        <p:nvPicPr>
          <p:cNvPr id="327" name="Google Shape;327;ge38a59fbe2_0_1953"/>
          <p:cNvPicPr preferRelativeResize="0"/>
          <p:nvPr/>
        </p:nvPicPr>
        <p:blipFill>
          <a:blip r:embed="rId3">
            <a:alphaModFix/>
          </a:blip>
          <a:stretch>
            <a:fillRect/>
          </a:stretch>
        </p:blipFill>
        <p:spPr>
          <a:xfrm>
            <a:off x="923800" y="403225"/>
            <a:ext cx="10344411" cy="6051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e38a59fbe2_0_194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37</a:t>
            </a:fld>
            <a:endParaRPr/>
          </a:p>
        </p:txBody>
      </p:sp>
      <p:pic>
        <p:nvPicPr>
          <p:cNvPr id="333" name="Google Shape;333;ge38a59fbe2_0_1949"/>
          <p:cNvPicPr preferRelativeResize="0"/>
          <p:nvPr/>
        </p:nvPicPr>
        <p:blipFill>
          <a:blip r:embed="rId3">
            <a:alphaModFix/>
          </a:blip>
          <a:stretch>
            <a:fillRect/>
          </a:stretch>
        </p:blipFill>
        <p:spPr>
          <a:xfrm>
            <a:off x="886100" y="403225"/>
            <a:ext cx="10419792" cy="605154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e38a59fbe2_0_1895"/>
          <p:cNvSpPr txBox="1">
            <a:spLocks noGrp="1"/>
          </p:cNvSpPr>
          <p:nvPr>
            <p:ph type="title"/>
          </p:nvPr>
        </p:nvSpPr>
        <p:spPr>
          <a:xfrm>
            <a:off x="831850" y="1709738"/>
            <a:ext cx="10515600" cy="285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IN"/>
              <a:t>TABLEAU OUTPUT (Q5)</a:t>
            </a:r>
            <a:endParaRPr/>
          </a:p>
        </p:txBody>
      </p:sp>
      <p:sp>
        <p:nvSpPr>
          <p:cNvPr id="339" name="Google Shape;339;ge38a59fbe2_0_1895"/>
          <p:cNvSpPr txBox="1">
            <a:spLocks noGrp="1"/>
          </p:cNvSpPr>
          <p:nvPr>
            <p:ph type="body" idx="1"/>
          </p:nvPr>
        </p:nvSpPr>
        <p:spPr>
          <a:xfrm>
            <a:off x="831850" y="4589463"/>
            <a:ext cx="10515600" cy="1500300"/>
          </a:xfrm>
          <a:prstGeom prst="rect">
            <a:avLst/>
          </a:prstGeom>
        </p:spPr>
        <p:txBody>
          <a:bodyPr spcFirstLastPara="1" wrap="square" lIns="91425" tIns="45700" rIns="91425" bIns="45700" anchor="t" anchorCtr="0">
            <a:normAutofit/>
          </a:bodyPr>
          <a:lstStyle/>
          <a:p>
            <a:pPr marL="457200" lvl="0" indent="-381000" algn="l" rtl="0">
              <a:lnSpc>
                <a:spcPct val="100000"/>
              </a:lnSpc>
              <a:spcBef>
                <a:spcPts val="0"/>
              </a:spcBef>
              <a:spcAft>
                <a:spcPts val="0"/>
              </a:spcAft>
              <a:buClr>
                <a:schemeClr val="dk1"/>
              </a:buClr>
              <a:buSzPts val="2400"/>
              <a:buFont typeface="Comic Sans MS"/>
              <a:buChar char="-"/>
            </a:pPr>
            <a:r>
              <a:rPr lang="en-IN">
                <a:solidFill>
                  <a:schemeClr val="dk1"/>
                </a:solidFill>
                <a:highlight>
                  <a:srgbClr val="FFFFFF"/>
                </a:highlight>
                <a:latin typeface="Comic Sans MS"/>
                <a:ea typeface="Comic Sans MS"/>
                <a:cs typeface="Comic Sans MS"/>
                <a:sym typeface="Comic Sans MS"/>
              </a:rPr>
              <a:t>What is the trend followed by India’s happiness score in the past 5 years?</a:t>
            </a:r>
            <a:endParaRPr/>
          </a:p>
        </p:txBody>
      </p:sp>
      <p:sp>
        <p:nvSpPr>
          <p:cNvPr id="340" name="Google Shape;340;ge38a59fbe2_0_189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e38a59fbe2_0_194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39</a:t>
            </a:fld>
            <a:endParaRPr/>
          </a:p>
        </p:txBody>
      </p:sp>
      <p:pic>
        <p:nvPicPr>
          <p:cNvPr id="346" name="Google Shape;346;ge38a59fbe2_0_1945"/>
          <p:cNvPicPr preferRelativeResize="0"/>
          <p:nvPr/>
        </p:nvPicPr>
        <p:blipFill>
          <a:blip r:embed="rId3">
            <a:alphaModFix/>
          </a:blip>
          <a:stretch>
            <a:fillRect/>
          </a:stretch>
        </p:blipFill>
        <p:spPr>
          <a:xfrm>
            <a:off x="916400" y="403225"/>
            <a:ext cx="10359196" cy="60515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e38a59fbe2_0_1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1600"/>
              <a:buFont typeface="Arial"/>
              <a:buNone/>
            </a:pPr>
            <a:r>
              <a:rPr lang="en-IN">
                <a:solidFill>
                  <a:srgbClr val="1D1D1B"/>
                </a:solidFill>
              </a:rPr>
              <a:t>OBJECTIVES</a:t>
            </a:r>
            <a:endParaRPr/>
          </a:p>
        </p:txBody>
      </p:sp>
      <p:sp>
        <p:nvSpPr>
          <p:cNvPr id="110" name="Google Shape;110;ge38a59fbe2_0_1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457200" algn="l" rtl="0">
              <a:spcBef>
                <a:spcPts val="1000"/>
              </a:spcBef>
              <a:spcAft>
                <a:spcPts val="0"/>
              </a:spcAft>
              <a:buSzPts val="3600"/>
              <a:buChar char="•"/>
            </a:pPr>
            <a:r>
              <a:rPr lang="en-IN" sz="2900"/>
              <a:t>Learning all the basic concepts required for Data Analysis</a:t>
            </a:r>
            <a:endParaRPr sz="2900"/>
          </a:p>
          <a:p>
            <a:pPr marL="457200" lvl="0" indent="-457200" algn="l" rtl="0">
              <a:spcBef>
                <a:spcPts val="1000"/>
              </a:spcBef>
              <a:spcAft>
                <a:spcPts val="0"/>
              </a:spcAft>
              <a:buSzPts val="3600"/>
              <a:buChar char="•"/>
            </a:pPr>
            <a:r>
              <a:rPr lang="en-IN" sz="2900"/>
              <a:t>Understanding the Dataset </a:t>
            </a:r>
            <a:endParaRPr sz="2900"/>
          </a:p>
          <a:p>
            <a:pPr marL="457200" lvl="0" indent="-457200" algn="l" rtl="0">
              <a:spcBef>
                <a:spcPts val="1000"/>
              </a:spcBef>
              <a:spcAft>
                <a:spcPts val="0"/>
              </a:spcAft>
              <a:buSzPts val="3600"/>
              <a:buChar char="•"/>
            </a:pPr>
            <a:r>
              <a:rPr lang="en-IN" sz="2900"/>
              <a:t>Creating graphs and visualization for Analysis</a:t>
            </a:r>
            <a:endParaRPr sz="2900"/>
          </a:p>
          <a:p>
            <a:pPr marL="457200" lvl="0" indent="-457200" algn="l" rtl="0">
              <a:spcBef>
                <a:spcPts val="1000"/>
              </a:spcBef>
              <a:spcAft>
                <a:spcPts val="0"/>
              </a:spcAft>
              <a:buSzPts val="3600"/>
              <a:buChar char="•"/>
            </a:pPr>
            <a:r>
              <a:rPr lang="en-IN" sz="2900"/>
              <a:t>Create Dashboards and Storyboards for better understanding</a:t>
            </a:r>
            <a:endParaRPr sz="2900"/>
          </a:p>
          <a:p>
            <a:pPr marL="457200" lvl="0" indent="-457200" algn="l" rtl="0">
              <a:spcBef>
                <a:spcPts val="1000"/>
              </a:spcBef>
              <a:spcAft>
                <a:spcPts val="0"/>
              </a:spcAft>
              <a:buSzPts val="3600"/>
              <a:buChar char="•"/>
            </a:pPr>
            <a:r>
              <a:rPr lang="en-IN" sz="2900"/>
              <a:t>Designing a web page and embed all the visualizations</a:t>
            </a:r>
            <a:endParaRPr sz="2900"/>
          </a:p>
          <a:p>
            <a:pPr marL="457200" lvl="0" indent="-457200" algn="l" rtl="0">
              <a:spcBef>
                <a:spcPts val="1000"/>
              </a:spcBef>
              <a:spcAft>
                <a:spcPts val="1000"/>
              </a:spcAft>
              <a:buSzPts val="3600"/>
              <a:buChar char="•"/>
            </a:pPr>
            <a:r>
              <a:rPr lang="en-IN" sz="2900"/>
              <a:t>Hosting the Website in AWS</a:t>
            </a:r>
            <a:endParaRPr sz="2900"/>
          </a:p>
        </p:txBody>
      </p:sp>
      <p:sp>
        <p:nvSpPr>
          <p:cNvPr id="111" name="Google Shape;111;ge38a59fbe2_0_1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e38a59fbe2_0_194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40</a:t>
            </a:fld>
            <a:endParaRPr/>
          </a:p>
        </p:txBody>
      </p:sp>
      <p:pic>
        <p:nvPicPr>
          <p:cNvPr id="352" name="Google Shape;352;ge38a59fbe2_0_1941"/>
          <p:cNvPicPr preferRelativeResize="0"/>
          <p:nvPr/>
        </p:nvPicPr>
        <p:blipFill>
          <a:blip r:embed="rId3">
            <a:alphaModFix/>
          </a:blip>
          <a:stretch>
            <a:fillRect/>
          </a:stretch>
        </p:blipFill>
        <p:spPr>
          <a:xfrm>
            <a:off x="920338" y="403225"/>
            <a:ext cx="10351335" cy="6051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e38a59fbe2_0_193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41</a:t>
            </a:fld>
            <a:endParaRPr/>
          </a:p>
        </p:txBody>
      </p:sp>
      <p:pic>
        <p:nvPicPr>
          <p:cNvPr id="358" name="Google Shape;358;ge38a59fbe2_0_1937"/>
          <p:cNvPicPr preferRelativeResize="0"/>
          <p:nvPr/>
        </p:nvPicPr>
        <p:blipFill>
          <a:blip r:embed="rId3">
            <a:alphaModFix/>
          </a:blip>
          <a:stretch>
            <a:fillRect/>
          </a:stretch>
        </p:blipFill>
        <p:spPr>
          <a:xfrm>
            <a:off x="929700" y="403225"/>
            <a:ext cx="10332590" cy="6051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e38a59fbe2_0_193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42</a:t>
            </a:fld>
            <a:endParaRPr/>
          </a:p>
        </p:txBody>
      </p:sp>
      <p:pic>
        <p:nvPicPr>
          <p:cNvPr id="364" name="Google Shape;364;ge38a59fbe2_0_1933"/>
          <p:cNvPicPr preferRelativeResize="0"/>
          <p:nvPr/>
        </p:nvPicPr>
        <p:blipFill>
          <a:blip r:embed="rId3">
            <a:alphaModFix/>
          </a:blip>
          <a:stretch>
            <a:fillRect/>
          </a:stretch>
        </p:blipFill>
        <p:spPr>
          <a:xfrm>
            <a:off x="925238" y="403225"/>
            <a:ext cx="10341519" cy="60515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e38a59fbe2_0_192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43</a:t>
            </a:fld>
            <a:endParaRPr/>
          </a:p>
        </p:txBody>
      </p:sp>
      <p:pic>
        <p:nvPicPr>
          <p:cNvPr id="370" name="Google Shape;370;ge38a59fbe2_0_1929"/>
          <p:cNvPicPr preferRelativeResize="0"/>
          <p:nvPr/>
        </p:nvPicPr>
        <p:blipFill>
          <a:blip r:embed="rId3">
            <a:alphaModFix/>
          </a:blip>
          <a:stretch>
            <a:fillRect/>
          </a:stretch>
        </p:blipFill>
        <p:spPr>
          <a:xfrm>
            <a:off x="911425" y="403225"/>
            <a:ext cx="10369152" cy="60515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e38a59fbe2_0_198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44</a:t>
            </a:fld>
            <a:endParaRPr/>
          </a:p>
        </p:txBody>
      </p:sp>
      <p:pic>
        <p:nvPicPr>
          <p:cNvPr id="376" name="Google Shape;376;ge38a59fbe2_0_1980"/>
          <p:cNvPicPr preferRelativeResize="0"/>
          <p:nvPr/>
        </p:nvPicPr>
        <p:blipFill>
          <a:blip r:embed="rId3">
            <a:alphaModFix/>
          </a:blip>
          <a:stretch>
            <a:fillRect/>
          </a:stretch>
        </p:blipFill>
        <p:spPr>
          <a:xfrm>
            <a:off x="927688" y="403225"/>
            <a:ext cx="10336627" cy="60515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e38a59fbe2_0_198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45</a:t>
            </a:fld>
            <a:endParaRPr/>
          </a:p>
        </p:txBody>
      </p:sp>
      <p:pic>
        <p:nvPicPr>
          <p:cNvPr id="382" name="Google Shape;382;ge38a59fbe2_0_1989"/>
          <p:cNvPicPr preferRelativeResize="0"/>
          <p:nvPr/>
        </p:nvPicPr>
        <p:blipFill>
          <a:blip r:embed="rId3">
            <a:alphaModFix/>
          </a:blip>
          <a:stretch>
            <a:fillRect/>
          </a:stretch>
        </p:blipFill>
        <p:spPr>
          <a:xfrm>
            <a:off x="909950" y="403225"/>
            <a:ext cx="10372091" cy="60515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e38a59fbe2_0_199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46</a:t>
            </a:fld>
            <a:endParaRPr/>
          </a:p>
        </p:txBody>
      </p:sp>
      <p:pic>
        <p:nvPicPr>
          <p:cNvPr id="388" name="Google Shape;388;ge38a59fbe2_0_1993"/>
          <p:cNvPicPr preferRelativeResize="0"/>
          <p:nvPr/>
        </p:nvPicPr>
        <p:blipFill>
          <a:blip r:embed="rId3">
            <a:alphaModFix/>
          </a:blip>
          <a:stretch>
            <a:fillRect/>
          </a:stretch>
        </p:blipFill>
        <p:spPr>
          <a:xfrm>
            <a:off x="854113" y="403225"/>
            <a:ext cx="10483768" cy="60515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e38a59fbe2_0_1889"/>
          <p:cNvSpPr txBox="1">
            <a:spLocks noGrp="1"/>
          </p:cNvSpPr>
          <p:nvPr>
            <p:ph type="title"/>
          </p:nvPr>
        </p:nvSpPr>
        <p:spPr>
          <a:xfrm>
            <a:off x="831850" y="1709738"/>
            <a:ext cx="10515600" cy="285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IN"/>
              <a:t>TABLEAU OUTPUT (Q6)</a:t>
            </a:r>
            <a:endParaRPr/>
          </a:p>
        </p:txBody>
      </p:sp>
      <p:sp>
        <p:nvSpPr>
          <p:cNvPr id="394" name="Google Shape;394;ge38a59fbe2_0_1889"/>
          <p:cNvSpPr txBox="1">
            <a:spLocks noGrp="1"/>
          </p:cNvSpPr>
          <p:nvPr>
            <p:ph type="body" idx="1"/>
          </p:nvPr>
        </p:nvSpPr>
        <p:spPr>
          <a:xfrm>
            <a:off x="831850" y="4589463"/>
            <a:ext cx="10515600" cy="1500300"/>
          </a:xfrm>
          <a:prstGeom prst="rect">
            <a:avLst/>
          </a:prstGeom>
        </p:spPr>
        <p:txBody>
          <a:bodyPr spcFirstLastPara="1" wrap="square" lIns="91425" tIns="45700" rIns="91425" bIns="45700" anchor="t" anchorCtr="0">
            <a:normAutofit/>
          </a:bodyPr>
          <a:lstStyle/>
          <a:p>
            <a:pPr marL="457200" lvl="0" indent="-381000" algn="l" rtl="0">
              <a:lnSpc>
                <a:spcPct val="100000"/>
              </a:lnSpc>
              <a:spcBef>
                <a:spcPts val="0"/>
              </a:spcBef>
              <a:spcAft>
                <a:spcPts val="0"/>
              </a:spcAft>
              <a:buClr>
                <a:schemeClr val="dk1"/>
              </a:buClr>
              <a:buSzPts val="2400"/>
              <a:buFont typeface="Comic Sans MS"/>
              <a:buChar char="-"/>
            </a:pPr>
            <a:r>
              <a:rPr lang="en-IN" dirty="0">
                <a:solidFill>
                  <a:schemeClr val="dk1"/>
                </a:solidFill>
                <a:highlight>
                  <a:srgbClr val="FFFFFF"/>
                </a:highlight>
                <a:latin typeface="Comic Sans MS"/>
                <a:ea typeface="Comic Sans MS"/>
                <a:cs typeface="Comic Sans MS"/>
                <a:sym typeface="Comic Sans MS"/>
              </a:rPr>
              <a:t>Which country had more trust in the government with respect to freedom?</a:t>
            </a:r>
            <a:endParaRPr dirty="0"/>
          </a:p>
        </p:txBody>
      </p:sp>
      <p:sp>
        <p:nvSpPr>
          <p:cNvPr id="395" name="Google Shape;395;ge38a59fbe2_0_188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e38a59fbe2_0_204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48</a:t>
            </a:fld>
            <a:endParaRPr/>
          </a:p>
        </p:txBody>
      </p:sp>
      <p:pic>
        <p:nvPicPr>
          <p:cNvPr id="401" name="Google Shape;401;ge38a59fbe2_0_2043"/>
          <p:cNvPicPr preferRelativeResize="0"/>
          <p:nvPr/>
        </p:nvPicPr>
        <p:blipFill>
          <a:blip r:embed="rId3">
            <a:alphaModFix/>
          </a:blip>
          <a:stretch>
            <a:fillRect/>
          </a:stretch>
        </p:blipFill>
        <p:spPr>
          <a:xfrm>
            <a:off x="899038" y="417293"/>
            <a:ext cx="10393935" cy="60515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e38a59fbe2_0_198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49</a:t>
            </a:fld>
            <a:endParaRPr/>
          </a:p>
        </p:txBody>
      </p:sp>
      <p:pic>
        <p:nvPicPr>
          <p:cNvPr id="407" name="Google Shape;407;ge38a59fbe2_0_1985"/>
          <p:cNvPicPr preferRelativeResize="0"/>
          <p:nvPr/>
        </p:nvPicPr>
        <p:blipFill>
          <a:blip r:embed="rId3">
            <a:alphaModFix/>
          </a:blip>
          <a:stretch>
            <a:fillRect/>
          </a:stretch>
        </p:blipFill>
        <p:spPr>
          <a:xfrm>
            <a:off x="907475" y="417293"/>
            <a:ext cx="10377058" cy="60515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e38a59fbe2_0_19"/>
          <p:cNvSpPr txBox="1">
            <a:spLocks noGrp="1"/>
          </p:cNvSpPr>
          <p:nvPr>
            <p:ph type="title"/>
          </p:nvPr>
        </p:nvSpPr>
        <p:spPr>
          <a:xfrm>
            <a:off x="838200" y="508000"/>
            <a:ext cx="10515600" cy="1325700"/>
          </a:xfrm>
          <a:prstGeom prst="rect">
            <a:avLst/>
          </a:prstGeom>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1600"/>
              <a:buFont typeface="Arial"/>
              <a:buNone/>
            </a:pPr>
            <a:r>
              <a:rPr lang="en-IN">
                <a:solidFill>
                  <a:srgbClr val="1D1D1B"/>
                </a:solidFill>
              </a:rPr>
              <a:t>SOFTWARE REQUIREMENTS</a:t>
            </a:r>
            <a:endParaRPr/>
          </a:p>
        </p:txBody>
      </p:sp>
      <p:sp>
        <p:nvSpPr>
          <p:cNvPr id="117" name="Google Shape;117;ge38a59fbe2_0_19"/>
          <p:cNvSpPr txBox="1">
            <a:spLocks noGrp="1"/>
          </p:cNvSpPr>
          <p:nvPr>
            <p:ph type="body" idx="1"/>
          </p:nvPr>
        </p:nvSpPr>
        <p:spPr>
          <a:xfrm>
            <a:off x="838200" y="1833700"/>
            <a:ext cx="10515600" cy="4351200"/>
          </a:xfrm>
          <a:prstGeom prst="rect">
            <a:avLst/>
          </a:prstGeom>
        </p:spPr>
        <p:txBody>
          <a:bodyPr spcFirstLastPara="1" wrap="square" lIns="91425" tIns="45700" rIns="91425" bIns="45700" anchor="t" anchorCtr="0">
            <a:normAutofit lnSpcReduction="10000"/>
          </a:bodyPr>
          <a:lstStyle/>
          <a:p>
            <a:pPr marL="457200" lvl="0" indent="-342900" algn="l" rtl="0">
              <a:spcBef>
                <a:spcPts val="1000"/>
              </a:spcBef>
              <a:spcAft>
                <a:spcPts val="0"/>
              </a:spcAft>
              <a:buSzPts val="1800"/>
              <a:buChar char="●"/>
            </a:pPr>
            <a:r>
              <a:rPr lang="en-IN"/>
              <a:t>MySQL (Version: 8.0 CE)</a:t>
            </a:r>
            <a:endParaRPr/>
          </a:p>
          <a:p>
            <a:pPr marL="457200" lvl="0" indent="-342900" algn="l" rtl="0">
              <a:spcBef>
                <a:spcPts val="1000"/>
              </a:spcBef>
              <a:spcAft>
                <a:spcPts val="0"/>
              </a:spcAft>
              <a:buSzPts val="1800"/>
              <a:buChar char="●"/>
            </a:pPr>
            <a:r>
              <a:rPr lang="en-IN"/>
              <a:t>Tableau Desktop (Version: 2021.1)</a:t>
            </a:r>
            <a:endParaRPr/>
          </a:p>
          <a:p>
            <a:pPr marL="457200" lvl="0" indent="-342900" algn="l" rtl="0">
              <a:spcBef>
                <a:spcPts val="1000"/>
              </a:spcBef>
              <a:spcAft>
                <a:spcPts val="0"/>
              </a:spcAft>
              <a:buSzPts val="1800"/>
              <a:buChar char="●"/>
            </a:pPr>
            <a:r>
              <a:rPr lang="en-IN"/>
              <a:t>Angular (Version: 2.0)</a:t>
            </a:r>
            <a:endParaRPr/>
          </a:p>
          <a:p>
            <a:pPr marL="457200" lvl="0" indent="-342900" algn="l" rtl="0">
              <a:spcBef>
                <a:spcPts val="1000"/>
              </a:spcBef>
              <a:spcAft>
                <a:spcPts val="0"/>
              </a:spcAft>
              <a:buSzPts val="1800"/>
              <a:buChar char="●"/>
            </a:pPr>
            <a:r>
              <a:rPr lang="en-IN"/>
              <a:t>HTML (Version: 5)</a:t>
            </a:r>
            <a:endParaRPr/>
          </a:p>
          <a:p>
            <a:pPr marL="457200" lvl="0" indent="-342900" algn="l" rtl="0">
              <a:spcBef>
                <a:spcPts val="1000"/>
              </a:spcBef>
              <a:spcAft>
                <a:spcPts val="0"/>
              </a:spcAft>
              <a:buSzPts val="1800"/>
              <a:buChar char="●"/>
            </a:pPr>
            <a:r>
              <a:rPr lang="en-IN"/>
              <a:t>CSS (Version: 3)</a:t>
            </a:r>
            <a:endParaRPr/>
          </a:p>
          <a:p>
            <a:pPr marL="457200" lvl="0" indent="-342900" algn="l" rtl="0">
              <a:spcBef>
                <a:spcPts val="1000"/>
              </a:spcBef>
              <a:spcAft>
                <a:spcPts val="0"/>
              </a:spcAft>
              <a:buSzPts val="1800"/>
              <a:buChar char="●"/>
            </a:pPr>
            <a:r>
              <a:rPr lang="en-IN"/>
              <a:t>Bootstrap(Version: 4.1.1)</a:t>
            </a:r>
            <a:endParaRPr/>
          </a:p>
          <a:p>
            <a:pPr marL="457200" lvl="0" indent="-342900" algn="l" rtl="0">
              <a:spcBef>
                <a:spcPts val="1000"/>
              </a:spcBef>
              <a:spcAft>
                <a:spcPts val="0"/>
              </a:spcAft>
              <a:buSzPts val="1800"/>
              <a:buChar char="●"/>
            </a:pPr>
            <a:r>
              <a:rPr lang="en-IN"/>
              <a:t>ReactJS </a:t>
            </a:r>
            <a:endParaRPr/>
          </a:p>
          <a:p>
            <a:pPr marL="457200" lvl="0" indent="-342900" algn="l" rtl="0">
              <a:spcBef>
                <a:spcPts val="1000"/>
              </a:spcBef>
              <a:spcAft>
                <a:spcPts val="0"/>
              </a:spcAft>
              <a:buSzPts val="1800"/>
              <a:buChar char="●"/>
            </a:pPr>
            <a:r>
              <a:rPr lang="en-IN"/>
              <a:t>Visual Studio Code(IDE)</a:t>
            </a:r>
            <a:endParaRPr/>
          </a:p>
          <a:p>
            <a:pPr marL="457200" lvl="0" indent="-342900" algn="l" rtl="0">
              <a:spcBef>
                <a:spcPts val="1000"/>
              </a:spcBef>
              <a:spcAft>
                <a:spcPts val="1000"/>
              </a:spcAft>
              <a:buSzPts val="1800"/>
              <a:buChar char="●"/>
            </a:pPr>
            <a:r>
              <a:rPr lang="en-IN"/>
              <a:t>ADOBE XD (Website UI)</a:t>
            </a:r>
            <a:endParaRPr/>
          </a:p>
        </p:txBody>
      </p:sp>
      <p:sp>
        <p:nvSpPr>
          <p:cNvPr id="118" name="Google Shape;118;ge38a59fbe2_0_1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e38a59fbe2_0_205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50</a:t>
            </a:fld>
            <a:endParaRPr/>
          </a:p>
        </p:txBody>
      </p:sp>
      <p:pic>
        <p:nvPicPr>
          <p:cNvPr id="413" name="Google Shape;413;ge38a59fbe2_0_2052"/>
          <p:cNvPicPr preferRelativeResize="0"/>
          <p:nvPr/>
        </p:nvPicPr>
        <p:blipFill>
          <a:blip r:embed="rId3">
            <a:alphaModFix/>
          </a:blip>
          <a:stretch>
            <a:fillRect/>
          </a:stretch>
        </p:blipFill>
        <p:spPr>
          <a:xfrm>
            <a:off x="897513" y="417293"/>
            <a:ext cx="10396968" cy="60515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ge38a59fbe2_0_205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51</a:t>
            </a:fld>
            <a:endParaRPr/>
          </a:p>
        </p:txBody>
      </p:sp>
      <p:pic>
        <p:nvPicPr>
          <p:cNvPr id="419" name="Google Shape;419;ge38a59fbe2_0_2056"/>
          <p:cNvPicPr preferRelativeResize="0"/>
          <p:nvPr/>
        </p:nvPicPr>
        <p:blipFill>
          <a:blip r:embed="rId3">
            <a:alphaModFix/>
          </a:blip>
          <a:stretch>
            <a:fillRect/>
          </a:stretch>
        </p:blipFill>
        <p:spPr>
          <a:xfrm>
            <a:off x="940463" y="417293"/>
            <a:ext cx="10311072" cy="60515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e38a59fbe2_0_206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52</a:t>
            </a:fld>
            <a:endParaRPr/>
          </a:p>
        </p:txBody>
      </p:sp>
      <p:pic>
        <p:nvPicPr>
          <p:cNvPr id="425" name="Google Shape;425;ge38a59fbe2_0_2060"/>
          <p:cNvPicPr preferRelativeResize="0"/>
          <p:nvPr/>
        </p:nvPicPr>
        <p:blipFill>
          <a:blip r:embed="rId3">
            <a:alphaModFix/>
          </a:blip>
          <a:stretch>
            <a:fillRect/>
          </a:stretch>
        </p:blipFill>
        <p:spPr>
          <a:xfrm>
            <a:off x="897075" y="403225"/>
            <a:ext cx="10397854" cy="60515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e38a59fbe2_0_1883"/>
          <p:cNvSpPr txBox="1">
            <a:spLocks noGrp="1"/>
          </p:cNvSpPr>
          <p:nvPr>
            <p:ph type="title"/>
          </p:nvPr>
        </p:nvSpPr>
        <p:spPr>
          <a:xfrm>
            <a:off x="831850" y="1709738"/>
            <a:ext cx="10515600" cy="285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IN"/>
              <a:t>TABLEAU OUTPUT (Q7)</a:t>
            </a:r>
            <a:endParaRPr/>
          </a:p>
        </p:txBody>
      </p:sp>
      <p:sp>
        <p:nvSpPr>
          <p:cNvPr id="431" name="Google Shape;431;ge38a59fbe2_0_1883"/>
          <p:cNvSpPr txBox="1">
            <a:spLocks noGrp="1"/>
          </p:cNvSpPr>
          <p:nvPr>
            <p:ph type="body" idx="1"/>
          </p:nvPr>
        </p:nvSpPr>
        <p:spPr>
          <a:xfrm>
            <a:off x="831850" y="4589463"/>
            <a:ext cx="10515600" cy="1500300"/>
          </a:xfrm>
          <a:prstGeom prst="rect">
            <a:avLst/>
          </a:prstGeom>
        </p:spPr>
        <p:txBody>
          <a:bodyPr spcFirstLastPara="1" wrap="square" lIns="91425" tIns="45700" rIns="91425" bIns="45700" anchor="t" anchorCtr="0">
            <a:normAutofit/>
          </a:bodyPr>
          <a:lstStyle/>
          <a:p>
            <a:pPr marL="457200" lvl="0" indent="-381000" algn="l" rtl="0">
              <a:lnSpc>
                <a:spcPct val="100000"/>
              </a:lnSpc>
              <a:spcBef>
                <a:spcPts val="0"/>
              </a:spcBef>
              <a:spcAft>
                <a:spcPts val="0"/>
              </a:spcAft>
              <a:buClr>
                <a:schemeClr val="dk1"/>
              </a:buClr>
              <a:buSzPts val="2400"/>
              <a:buFont typeface="Comic Sans MS"/>
              <a:buChar char="-"/>
            </a:pPr>
            <a:r>
              <a:rPr lang="en-IN">
                <a:solidFill>
                  <a:schemeClr val="dk1"/>
                </a:solidFill>
                <a:highlight>
                  <a:srgbClr val="FFFFFF"/>
                </a:highlight>
                <a:latin typeface="Comic Sans MS"/>
                <a:ea typeface="Comic Sans MS"/>
                <a:cs typeface="Comic Sans MS"/>
                <a:sym typeface="Comic Sans MS"/>
              </a:rPr>
              <a:t>An analysis to find which are the factors causing fewer happiness scores in a few regions and prediction on how it would be if each factor is improved.</a:t>
            </a:r>
            <a:endParaRPr/>
          </a:p>
        </p:txBody>
      </p:sp>
      <p:sp>
        <p:nvSpPr>
          <p:cNvPr id="432" name="Google Shape;432;ge38a59fbe2_0_188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e38a59fbe2_0_206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54</a:t>
            </a:fld>
            <a:endParaRPr/>
          </a:p>
        </p:txBody>
      </p:sp>
      <p:pic>
        <p:nvPicPr>
          <p:cNvPr id="438" name="Google Shape;438;ge38a59fbe2_0_2064"/>
          <p:cNvPicPr preferRelativeResize="0"/>
          <p:nvPr/>
        </p:nvPicPr>
        <p:blipFill>
          <a:blip r:embed="rId3">
            <a:alphaModFix/>
          </a:blip>
          <a:stretch>
            <a:fillRect/>
          </a:stretch>
        </p:blipFill>
        <p:spPr>
          <a:xfrm>
            <a:off x="911425" y="403225"/>
            <a:ext cx="10369152" cy="60515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e38a59fbe2_0_207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55</a:t>
            </a:fld>
            <a:endParaRPr/>
          </a:p>
        </p:txBody>
      </p:sp>
      <p:pic>
        <p:nvPicPr>
          <p:cNvPr id="444" name="Google Shape;444;ge38a59fbe2_0_2070"/>
          <p:cNvPicPr preferRelativeResize="0"/>
          <p:nvPr/>
        </p:nvPicPr>
        <p:blipFill>
          <a:blip r:embed="rId3">
            <a:alphaModFix/>
          </a:blip>
          <a:stretch>
            <a:fillRect/>
          </a:stretch>
        </p:blipFill>
        <p:spPr>
          <a:xfrm>
            <a:off x="883588" y="403225"/>
            <a:ext cx="10424824" cy="60515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ge38a59fbe2_0_24"/>
          <p:cNvSpPr txBox="1">
            <a:spLocks noGrp="1"/>
          </p:cNvSpPr>
          <p:nvPr>
            <p:ph type="title"/>
          </p:nvPr>
        </p:nvSpPr>
        <p:spPr>
          <a:xfrm>
            <a:off x="584125" y="9960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WORKFLOW DIAGRAM OF WEBSITE</a:t>
            </a:r>
            <a:endParaRPr/>
          </a:p>
        </p:txBody>
      </p:sp>
      <p:sp>
        <p:nvSpPr>
          <p:cNvPr id="455" name="Google Shape;455;ge38a59fbe2_0_2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56</a:t>
            </a:fld>
            <a:endParaRPr/>
          </a:p>
        </p:txBody>
      </p:sp>
      <p:grpSp>
        <p:nvGrpSpPr>
          <p:cNvPr id="456" name="Google Shape;456;ge38a59fbe2_0_24"/>
          <p:cNvGrpSpPr/>
          <p:nvPr/>
        </p:nvGrpSpPr>
        <p:grpSpPr>
          <a:xfrm>
            <a:off x="2124039" y="3018149"/>
            <a:ext cx="7943768" cy="857979"/>
            <a:chOff x="1593000" y="2322568"/>
            <a:chExt cx="5957975" cy="643500"/>
          </a:xfrm>
        </p:grpSpPr>
        <p:sp>
          <p:nvSpPr>
            <p:cNvPr id="457" name="Google Shape;457;ge38a59fbe2_0_24"/>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8" name="Google Shape;458;ge38a59fbe2_0_24"/>
            <p:cNvSpPr/>
            <p:nvPr/>
          </p:nvSpPr>
          <p:spPr>
            <a:xfrm flipH="1">
              <a:off x="2283025" y="2322575"/>
              <a:ext cx="1844400" cy="642600"/>
            </a:xfrm>
            <a:prstGeom prst="rect">
              <a:avLst/>
            </a:prstGeom>
            <a:solidFill>
              <a:srgbClr val="A72A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9" name="Google Shape;459;ge38a59fbe2_0_24"/>
            <p:cNvSpPr/>
            <p:nvPr/>
          </p:nvSpPr>
          <p:spPr>
            <a:xfrm rot="-5400000">
              <a:off x="3501574" y="1934671"/>
              <a:ext cx="643356" cy="1419149"/>
            </a:xfrm>
            <a:prstGeom prst="flowChartOffpageConnector">
              <a:avLst/>
            </a:prstGeom>
            <a:solidFill>
              <a:srgbClr val="A72A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0" name="Google Shape;460;ge38a59fbe2_0_24"/>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IN" sz="1300">
                  <a:solidFill>
                    <a:srgbClr val="FFFFFF"/>
                  </a:solidFill>
                  <a:latin typeface="Roboto Medium"/>
                  <a:ea typeface="Roboto Medium"/>
                  <a:cs typeface="Roboto Medium"/>
                  <a:sym typeface="Roboto Medium"/>
                </a:rPr>
                <a:t>Analysis</a:t>
              </a:r>
              <a:endParaRPr sz="1300">
                <a:solidFill>
                  <a:srgbClr val="FFFFFF"/>
                </a:solidFill>
                <a:latin typeface="Roboto"/>
                <a:ea typeface="Roboto"/>
                <a:cs typeface="Roboto"/>
                <a:sym typeface="Roboto"/>
              </a:endParaRPr>
            </a:p>
          </p:txBody>
        </p:sp>
        <p:sp>
          <p:nvSpPr>
            <p:cNvPr id="461" name="Google Shape;461;ge38a59fbe2_0_24"/>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2" name="Google Shape;462;ge38a59fbe2_0_24"/>
            <p:cNvSpPr/>
            <p:nvPr/>
          </p:nvSpPr>
          <p:spPr>
            <a:xfrm>
              <a:off x="1593000" y="2322575"/>
              <a:ext cx="690000" cy="642600"/>
            </a:xfrm>
            <a:prstGeom prst="rect">
              <a:avLst/>
            </a:prstGeom>
            <a:solidFill>
              <a:srgbClr val="BE2F2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IN" sz="3500">
                  <a:solidFill>
                    <a:srgbClr val="FFFFFF"/>
                  </a:solidFill>
                  <a:latin typeface="Roboto Thin"/>
                  <a:ea typeface="Roboto Thin"/>
                  <a:cs typeface="Roboto Thin"/>
                  <a:sym typeface="Roboto Thin"/>
                </a:rPr>
                <a:t>03</a:t>
              </a:r>
              <a:endParaRPr sz="3500">
                <a:solidFill>
                  <a:srgbClr val="FFFFFF"/>
                </a:solidFill>
                <a:latin typeface="Roboto Thin"/>
                <a:ea typeface="Roboto Thin"/>
                <a:cs typeface="Roboto Thin"/>
                <a:sym typeface="Roboto Thin"/>
              </a:endParaRPr>
            </a:p>
          </p:txBody>
        </p:sp>
        <p:sp>
          <p:nvSpPr>
            <p:cNvPr id="463" name="Google Shape;463;ge38a59fbe2_0_24"/>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lvl="0" indent="-374650" algn="l" rtl="0">
                <a:lnSpc>
                  <a:spcPct val="115000"/>
                </a:lnSpc>
                <a:spcBef>
                  <a:spcPts val="0"/>
                </a:spcBef>
                <a:spcAft>
                  <a:spcPts val="0"/>
                </a:spcAft>
                <a:buClr>
                  <a:srgbClr val="A72A1E"/>
                </a:buClr>
                <a:buSzPts val="1100"/>
                <a:buFont typeface="Roboto"/>
                <a:buChar char="●"/>
              </a:pPr>
              <a:r>
                <a:rPr lang="en-IN" sz="1100">
                  <a:solidFill>
                    <a:srgbClr val="A72A1E"/>
                  </a:solidFill>
                  <a:latin typeface="Roboto"/>
                  <a:ea typeface="Roboto"/>
                  <a:cs typeface="Roboto"/>
                  <a:sym typeface="Roboto"/>
                </a:rPr>
                <a:t>It has the links to the other two pages</a:t>
              </a:r>
              <a:endParaRPr sz="1100">
                <a:solidFill>
                  <a:srgbClr val="A72A1E"/>
                </a:solidFill>
                <a:latin typeface="Roboto"/>
                <a:ea typeface="Roboto"/>
                <a:cs typeface="Roboto"/>
                <a:sym typeface="Roboto"/>
              </a:endParaRPr>
            </a:p>
            <a:p>
              <a:pPr marL="609600" lvl="0" indent="-374650" algn="l" rtl="0">
                <a:lnSpc>
                  <a:spcPct val="115000"/>
                </a:lnSpc>
                <a:spcBef>
                  <a:spcPts val="0"/>
                </a:spcBef>
                <a:spcAft>
                  <a:spcPts val="0"/>
                </a:spcAft>
                <a:buClr>
                  <a:srgbClr val="A72A1E"/>
                </a:buClr>
                <a:buSzPts val="1100"/>
                <a:buFont typeface="Roboto"/>
                <a:buChar char="●"/>
              </a:pPr>
              <a:r>
                <a:rPr lang="en-IN" sz="1100">
                  <a:solidFill>
                    <a:srgbClr val="A72A1E"/>
                  </a:solidFill>
                  <a:latin typeface="Roboto"/>
                  <a:ea typeface="Roboto"/>
                  <a:cs typeface="Roboto"/>
                  <a:sym typeface="Roboto"/>
                </a:rPr>
                <a:t>It displays the questions that has been answered during the analysis</a:t>
              </a:r>
              <a:endParaRPr sz="1100">
                <a:solidFill>
                  <a:srgbClr val="A72A1E"/>
                </a:solidFill>
                <a:latin typeface="Roboto"/>
                <a:ea typeface="Roboto"/>
                <a:cs typeface="Roboto"/>
                <a:sym typeface="Roboto"/>
              </a:endParaRPr>
            </a:p>
            <a:p>
              <a:pPr marL="609600" lvl="0" indent="-374650" algn="l" rtl="0">
                <a:lnSpc>
                  <a:spcPct val="115000"/>
                </a:lnSpc>
                <a:spcBef>
                  <a:spcPts val="0"/>
                </a:spcBef>
                <a:spcAft>
                  <a:spcPts val="0"/>
                </a:spcAft>
                <a:buClr>
                  <a:srgbClr val="A72A1E"/>
                </a:buClr>
                <a:buSzPts val="1100"/>
                <a:buFont typeface="Roboto"/>
                <a:buChar char="●"/>
              </a:pPr>
              <a:r>
                <a:rPr lang="en-IN" sz="1100">
                  <a:solidFill>
                    <a:srgbClr val="A72A1E"/>
                  </a:solidFill>
                  <a:latin typeface="Roboto"/>
                  <a:ea typeface="Roboto"/>
                  <a:cs typeface="Roboto"/>
                  <a:sym typeface="Roboto"/>
                </a:rPr>
                <a:t>Each question is a link to the explanation page</a:t>
              </a:r>
              <a:endParaRPr sz="1100">
                <a:solidFill>
                  <a:srgbClr val="A72A1E"/>
                </a:solidFill>
                <a:latin typeface="Roboto"/>
                <a:ea typeface="Roboto"/>
                <a:cs typeface="Roboto"/>
                <a:sym typeface="Roboto"/>
              </a:endParaRPr>
            </a:p>
          </p:txBody>
        </p:sp>
      </p:grpSp>
      <p:grpSp>
        <p:nvGrpSpPr>
          <p:cNvPr id="464" name="Google Shape;464;ge38a59fbe2_0_24"/>
          <p:cNvGrpSpPr/>
          <p:nvPr/>
        </p:nvGrpSpPr>
        <p:grpSpPr>
          <a:xfrm>
            <a:off x="2124039" y="2144658"/>
            <a:ext cx="7943768" cy="857979"/>
            <a:chOff x="1593000" y="2322568"/>
            <a:chExt cx="5957975" cy="643500"/>
          </a:xfrm>
        </p:grpSpPr>
        <p:sp>
          <p:nvSpPr>
            <p:cNvPr id="465" name="Google Shape;465;ge38a59fbe2_0_24"/>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6" name="Google Shape;466;ge38a59fbe2_0_24"/>
            <p:cNvSpPr/>
            <p:nvPr/>
          </p:nvSpPr>
          <p:spPr>
            <a:xfrm flipH="1">
              <a:off x="2283025" y="2322575"/>
              <a:ext cx="1844400" cy="642600"/>
            </a:xfrm>
            <a:prstGeom prst="rect">
              <a:avLst/>
            </a:prstGeom>
            <a:solidFill>
              <a:srgbClr val="A72A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7" name="Google Shape;467;ge38a59fbe2_0_24"/>
            <p:cNvSpPr/>
            <p:nvPr/>
          </p:nvSpPr>
          <p:spPr>
            <a:xfrm rot="-5400000">
              <a:off x="3501574" y="1934671"/>
              <a:ext cx="643356" cy="1419149"/>
            </a:xfrm>
            <a:prstGeom prst="flowChartOffpageConnector">
              <a:avLst/>
            </a:prstGeom>
            <a:solidFill>
              <a:srgbClr val="A72A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8" name="Google Shape;468;ge38a59fbe2_0_24"/>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IN" sz="1300">
                  <a:solidFill>
                    <a:srgbClr val="FFFFFF"/>
                  </a:solidFill>
                  <a:latin typeface="Roboto Medium"/>
                  <a:ea typeface="Roboto Medium"/>
                  <a:cs typeface="Roboto Medium"/>
                  <a:sym typeface="Roboto Medium"/>
                </a:rPr>
                <a:t>About Dataset</a:t>
              </a:r>
              <a:endParaRPr sz="1300">
                <a:solidFill>
                  <a:srgbClr val="FFFFFF"/>
                </a:solidFill>
                <a:latin typeface="Roboto"/>
                <a:ea typeface="Roboto"/>
                <a:cs typeface="Roboto"/>
                <a:sym typeface="Roboto"/>
              </a:endParaRPr>
            </a:p>
          </p:txBody>
        </p:sp>
        <p:sp>
          <p:nvSpPr>
            <p:cNvPr id="469" name="Google Shape;469;ge38a59fbe2_0_24"/>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0" name="Google Shape;470;ge38a59fbe2_0_24"/>
            <p:cNvSpPr/>
            <p:nvPr/>
          </p:nvSpPr>
          <p:spPr>
            <a:xfrm>
              <a:off x="1593000" y="2322575"/>
              <a:ext cx="690000" cy="642600"/>
            </a:xfrm>
            <a:prstGeom prst="rect">
              <a:avLst/>
            </a:prstGeom>
            <a:solidFill>
              <a:srgbClr val="BE2F2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IN" sz="3500">
                  <a:solidFill>
                    <a:srgbClr val="FFFFFF"/>
                  </a:solidFill>
                  <a:latin typeface="Roboto Thin"/>
                  <a:ea typeface="Roboto Thin"/>
                  <a:cs typeface="Roboto Thin"/>
                  <a:sym typeface="Roboto Thin"/>
                </a:rPr>
                <a:t>02</a:t>
              </a:r>
              <a:endParaRPr sz="3500">
                <a:solidFill>
                  <a:srgbClr val="FFFFFF"/>
                </a:solidFill>
                <a:latin typeface="Roboto Thin"/>
                <a:ea typeface="Roboto Thin"/>
                <a:cs typeface="Roboto Thin"/>
                <a:sym typeface="Roboto Thin"/>
              </a:endParaRPr>
            </a:p>
          </p:txBody>
        </p:sp>
        <p:sp>
          <p:nvSpPr>
            <p:cNvPr id="471" name="Google Shape;471;ge38a59fbe2_0_24"/>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lvl="0" indent="-374650" algn="l" rtl="0">
                <a:lnSpc>
                  <a:spcPct val="115000"/>
                </a:lnSpc>
                <a:spcBef>
                  <a:spcPts val="0"/>
                </a:spcBef>
                <a:spcAft>
                  <a:spcPts val="0"/>
                </a:spcAft>
                <a:buClr>
                  <a:srgbClr val="A72A1E"/>
                </a:buClr>
                <a:buSzPts val="1100"/>
                <a:buFont typeface="Roboto"/>
                <a:buChar char="●"/>
              </a:pPr>
              <a:r>
                <a:rPr lang="en-IN" sz="1100">
                  <a:solidFill>
                    <a:srgbClr val="A72A1E"/>
                  </a:solidFill>
                  <a:latin typeface="Roboto"/>
                  <a:ea typeface="Roboto"/>
                  <a:cs typeface="Roboto"/>
                  <a:sym typeface="Roboto"/>
                </a:rPr>
                <a:t>It has the links to the other two pages</a:t>
              </a:r>
              <a:endParaRPr sz="1100">
                <a:solidFill>
                  <a:srgbClr val="A72A1E"/>
                </a:solidFill>
                <a:latin typeface="Roboto"/>
                <a:ea typeface="Roboto"/>
                <a:cs typeface="Roboto"/>
                <a:sym typeface="Roboto"/>
              </a:endParaRPr>
            </a:p>
            <a:p>
              <a:pPr marL="609600" lvl="0" indent="-374650" algn="l" rtl="0">
                <a:lnSpc>
                  <a:spcPct val="115000"/>
                </a:lnSpc>
                <a:spcBef>
                  <a:spcPts val="0"/>
                </a:spcBef>
                <a:spcAft>
                  <a:spcPts val="0"/>
                </a:spcAft>
                <a:buClr>
                  <a:srgbClr val="A72A1E"/>
                </a:buClr>
                <a:buSzPts val="1100"/>
                <a:buFont typeface="Roboto"/>
                <a:buChar char="●"/>
              </a:pPr>
              <a:r>
                <a:rPr lang="en-IN" sz="1100">
                  <a:solidFill>
                    <a:srgbClr val="A72A1E"/>
                  </a:solidFill>
                  <a:latin typeface="Roboto"/>
                  <a:ea typeface="Roboto"/>
                  <a:cs typeface="Roboto"/>
                  <a:sym typeface="Roboto"/>
                </a:rPr>
                <a:t>It displays information about what the report depends on and clearly explains how the values are calculated</a:t>
              </a:r>
              <a:endParaRPr sz="1100">
                <a:solidFill>
                  <a:srgbClr val="A72A1E"/>
                </a:solidFill>
                <a:latin typeface="Roboto"/>
                <a:ea typeface="Roboto"/>
                <a:cs typeface="Roboto"/>
                <a:sym typeface="Roboto"/>
              </a:endParaRPr>
            </a:p>
          </p:txBody>
        </p:sp>
      </p:grpSp>
      <p:grpSp>
        <p:nvGrpSpPr>
          <p:cNvPr id="472" name="Google Shape;472;ge38a59fbe2_0_24"/>
          <p:cNvGrpSpPr/>
          <p:nvPr/>
        </p:nvGrpSpPr>
        <p:grpSpPr>
          <a:xfrm>
            <a:off x="2124039" y="1271155"/>
            <a:ext cx="7943768" cy="857979"/>
            <a:chOff x="1593000" y="2322568"/>
            <a:chExt cx="5957975" cy="643500"/>
          </a:xfrm>
        </p:grpSpPr>
        <p:sp>
          <p:nvSpPr>
            <p:cNvPr id="473" name="Google Shape;473;ge38a59fbe2_0_24"/>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4" name="Google Shape;474;ge38a59fbe2_0_24"/>
            <p:cNvSpPr/>
            <p:nvPr/>
          </p:nvSpPr>
          <p:spPr>
            <a:xfrm flipH="1">
              <a:off x="2283025" y="2322575"/>
              <a:ext cx="1844400" cy="642600"/>
            </a:xfrm>
            <a:prstGeom prst="rect">
              <a:avLst/>
            </a:prstGeom>
            <a:solidFill>
              <a:srgbClr val="A72A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5" name="Google Shape;475;ge38a59fbe2_0_24"/>
            <p:cNvSpPr/>
            <p:nvPr/>
          </p:nvSpPr>
          <p:spPr>
            <a:xfrm rot="-5400000">
              <a:off x="3501574" y="1934671"/>
              <a:ext cx="643356" cy="1419149"/>
            </a:xfrm>
            <a:prstGeom prst="flowChartOffpageConnector">
              <a:avLst/>
            </a:prstGeom>
            <a:solidFill>
              <a:srgbClr val="A72A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6" name="Google Shape;476;ge38a59fbe2_0_24"/>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IN" sz="1300">
                  <a:solidFill>
                    <a:srgbClr val="FFFFFF"/>
                  </a:solidFill>
                  <a:latin typeface="Roboto Medium"/>
                  <a:ea typeface="Roboto Medium"/>
                  <a:cs typeface="Roboto Medium"/>
                  <a:sym typeface="Roboto Medium"/>
                </a:rPr>
                <a:t>Home Page</a:t>
              </a:r>
              <a:endParaRPr sz="1300">
                <a:solidFill>
                  <a:srgbClr val="FFFFFF"/>
                </a:solidFill>
                <a:latin typeface="Roboto"/>
                <a:ea typeface="Roboto"/>
                <a:cs typeface="Roboto"/>
                <a:sym typeface="Roboto"/>
              </a:endParaRPr>
            </a:p>
          </p:txBody>
        </p:sp>
        <p:sp>
          <p:nvSpPr>
            <p:cNvPr id="477" name="Google Shape;477;ge38a59fbe2_0_24"/>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8" name="Google Shape;478;ge38a59fbe2_0_24"/>
            <p:cNvSpPr/>
            <p:nvPr/>
          </p:nvSpPr>
          <p:spPr>
            <a:xfrm>
              <a:off x="1593000" y="2322575"/>
              <a:ext cx="690000" cy="642600"/>
            </a:xfrm>
            <a:prstGeom prst="rect">
              <a:avLst/>
            </a:prstGeom>
            <a:solidFill>
              <a:srgbClr val="BE2F2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IN" sz="3500">
                  <a:solidFill>
                    <a:srgbClr val="FFFFFF"/>
                  </a:solidFill>
                  <a:latin typeface="Roboto Thin"/>
                  <a:ea typeface="Roboto Thin"/>
                  <a:cs typeface="Roboto Thin"/>
                  <a:sym typeface="Roboto Thin"/>
                </a:rPr>
                <a:t>01</a:t>
              </a:r>
              <a:endParaRPr sz="3500">
                <a:solidFill>
                  <a:srgbClr val="FFFFFF"/>
                </a:solidFill>
                <a:latin typeface="Roboto Thin"/>
                <a:ea typeface="Roboto Thin"/>
                <a:cs typeface="Roboto Thin"/>
                <a:sym typeface="Roboto Thin"/>
              </a:endParaRPr>
            </a:p>
          </p:txBody>
        </p:sp>
        <p:sp>
          <p:nvSpPr>
            <p:cNvPr id="479" name="Google Shape;479;ge38a59fbe2_0_24"/>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lvl="0" indent="-374650" algn="l" rtl="0">
                <a:lnSpc>
                  <a:spcPct val="115000"/>
                </a:lnSpc>
                <a:spcBef>
                  <a:spcPts val="0"/>
                </a:spcBef>
                <a:spcAft>
                  <a:spcPts val="0"/>
                </a:spcAft>
                <a:buClr>
                  <a:srgbClr val="A72A1E"/>
                </a:buClr>
                <a:buSzPts val="1100"/>
                <a:buFont typeface="Roboto"/>
                <a:buChar char="●"/>
              </a:pPr>
              <a:r>
                <a:rPr lang="en-IN" sz="1100">
                  <a:solidFill>
                    <a:srgbClr val="A72A1E"/>
                  </a:solidFill>
                  <a:latin typeface="Roboto"/>
                  <a:ea typeface="Roboto"/>
                  <a:cs typeface="Roboto"/>
                  <a:sym typeface="Roboto"/>
                </a:rPr>
                <a:t>It is the opening page of the website </a:t>
              </a:r>
              <a:endParaRPr sz="1100">
                <a:solidFill>
                  <a:srgbClr val="A72A1E"/>
                </a:solidFill>
                <a:latin typeface="Roboto"/>
                <a:ea typeface="Roboto"/>
                <a:cs typeface="Roboto"/>
                <a:sym typeface="Roboto"/>
              </a:endParaRPr>
            </a:p>
            <a:p>
              <a:pPr marL="609600" lvl="0" indent="-374650" algn="l" rtl="0">
                <a:lnSpc>
                  <a:spcPct val="115000"/>
                </a:lnSpc>
                <a:spcBef>
                  <a:spcPts val="0"/>
                </a:spcBef>
                <a:spcAft>
                  <a:spcPts val="0"/>
                </a:spcAft>
                <a:buClr>
                  <a:srgbClr val="A72A1E"/>
                </a:buClr>
                <a:buSzPts val="1100"/>
                <a:buFont typeface="Roboto"/>
                <a:buChar char="●"/>
              </a:pPr>
              <a:r>
                <a:rPr lang="en-IN" sz="1100">
                  <a:solidFill>
                    <a:srgbClr val="A72A1E"/>
                  </a:solidFill>
                  <a:latin typeface="Roboto"/>
                  <a:ea typeface="Roboto"/>
                  <a:cs typeface="Roboto"/>
                  <a:sym typeface="Roboto"/>
                </a:rPr>
                <a:t>It has the links to the other two pages</a:t>
              </a:r>
              <a:endParaRPr sz="1100">
                <a:solidFill>
                  <a:srgbClr val="A72A1E"/>
                </a:solidFill>
                <a:latin typeface="Roboto"/>
                <a:ea typeface="Roboto"/>
                <a:cs typeface="Roboto"/>
                <a:sym typeface="Roboto"/>
              </a:endParaRPr>
            </a:p>
            <a:p>
              <a:pPr marL="609600" lvl="0" indent="-374650" algn="l" rtl="0">
                <a:lnSpc>
                  <a:spcPct val="115000"/>
                </a:lnSpc>
                <a:spcBef>
                  <a:spcPts val="0"/>
                </a:spcBef>
                <a:spcAft>
                  <a:spcPts val="0"/>
                </a:spcAft>
                <a:buClr>
                  <a:srgbClr val="A72A1E"/>
                </a:buClr>
                <a:buSzPts val="1100"/>
                <a:buFont typeface="Roboto"/>
                <a:buChar char="●"/>
              </a:pPr>
              <a:r>
                <a:rPr lang="en-IN" sz="1100">
                  <a:solidFill>
                    <a:srgbClr val="A72A1E"/>
                  </a:solidFill>
                  <a:latin typeface="Roboto"/>
                  <a:ea typeface="Roboto"/>
                  <a:cs typeface="Roboto"/>
                  <a:sym typeface="Roboto"/>
                </a:rPr>
                <a:t>It displays the general information about the dataset chosen</a:t>
              </a:r>
              <a:endParaRPr sz="1100">
                <a:solidFill>
                  <a:srgbClr val="A72A1E"/>
                </a:solidFill>
                <a:latin typeface="Roboto"/>
                <a:ea typeface="Roboto"/>
                <a:cs typeface="Roboto"/>
                <a:sym typeface="Roboto"/>
              </a:endParaRPr>
            </a:p>
          </p:txBody>
        </p:sp>
      </p:grpSp>
      <p:grpSp>
        <p:nvGrpSpPr>
          <p:cNvPr id="480" name="Google Shape;480;ge38a59fbe2_0_24"/>
          <p:cNvGrpSpPr/>
          <p:nvPr/>
        </p:nvGrpSpPr>
        <p:grpSpPr>
          <a:xfrm>
            <a:off x="2124189" y="3891649"/>
            <a:ext cx="7943768" cy="857979"/>
            <a:chOff x="1593000" y="2322568"/>
            <a:chExt cx="5957975" cy="643500"/>
          </a:xfrm>
        </p:grpSpPr>
        <p:sp>
          <p:nvSpPr>
            <p:cNvPr id="481" name="Google Shape;481;ge38a59fbe2_0_24"/>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2" name="Google Shape;482;ge38a59fbe2_0_24"/>
            <p:cNvSpPr/>
            <p:nvPr/>
          </p:nvSpPr>
          <p:spPr>
            <a:xfrm flipH="1">
              <a:off x="2283025" y="2322575"/>
              <a:ext cx="1844400" cy="642600"/>
            </a:xfrm>
            <a:prstGeom prst="rect">
              <a:avLst/>
            </a:prstGeom>
            <a:solidFill>
              <a:srgbClr val="A72A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3" name="Google Shape;483;ge38a59fbe2_0_24"/>
            <p:cNvSpPr/>
            <p:nvPr/>
          </p:nvSpPr>
          <p:spPr>
            <a:xfrm rot="-5400000">
              <a:off x="3501574" y="1934671"/>
              <a:ext cx="643356" cy="1419149"/>
            </a:xfrm>
            <a:prstGeom prst="flowChartOffpageConnector">
              <a:avLst/>
            </a:prstGeom>
            <a:solidFill>
              <a:srgbClr val="A72A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4" name="Google Shape;484;ge38a59fbe2_0_24"/>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IN" sz="1300">
                  <a:solidFill>
                    <a:srgbClr val="FFFFFF"/>
                  </a:solidFill>
                  <a:latin typeface="Roboto Medium"/>
                  <a:ea typeface="Roboto Medium"/>
                  <a:cs typeface="Roboto Medium"/>
                  <a:sym typeface="Roboto Medium"/>
                </a:rPr>
                <a:t>Questions Page</a:t>
              </a:r>
              <a:endParaRPr sz="1300">
                <a:solidFill>
                  <a:srgbClr val="FFFFFF"/>
                </a:solidFill>
                <a:latin typeface="Roboto"/>
                <a:ea typeface="Roboto"/>
                <a:cs typeface="Roboto"/>
                <a:sym typeface="Roboto"/>
              </a:endParaRPr>
            </a:p>
          </p:txBody>
        </p:sp>
        <p:sp>
          <p:nvSpPr>
            <p:cNvPr id="485" name="Google Shape;485;ge38a59fbe2_0_24"/>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6" name="Google Shape;486;ge38a59fbe2_0_24"/>
            <p:cNvSpPr/>
            <p:nvPr/>
          </p:nvSpPr>
          <p:spPr>
            <a:xfrm>
              <a:off x="1593000" y="2322575"/>
              <a:ext cx="690000" cy="642600"/>
            </a:xfrm>
            <a:prstGeom prst="rect">
              <a:avLst/>
            </a:prstGeom>
            <a:solidFill>
              <a:srgbClr val="BE2F2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IN" sz="3500">
                  <a:solidFill>
                    <a:srgbClr val="FFFFFF"/>
                  </a:solidFill>
                  <a:latin typeface="Roboto Thin"/>
                  <a:ea typeface="Roboto Thin"/>
                  <a:cs typeface="Roboto Thin"/>
                  <a:sym typeface="Roboto Thin"/>
                </a:rPr>
                <a:t>04</a:t>
              </a:r>
              <a:endParaRPr sz="3500">
                <a:solidFill>
                  <a:srgbClr val="FFFFFF"/>
                </a:solidFill>
                <a:latin typeface="Roboto Thin"/>
                <a:ea typeface="Roboto Thin"/>
                <a:cs typeface="Roboto Thin"/>
                <a:sym typeface="Roboto Thin"/>
              </a:endParaRPr>
            </a:p>
          </p:txBody>
        </p:sp>
        <p:sp>
          <p:nvSpPr>
            <p:cNvPr id="487" name="Google Shape;487;ge38a59fbe2_0_24"/>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lvl="0" indent="-374650" algn="l" rtl="0">
                <a:lnSpc>
                  <a:spcPct val="115000"/>
                </a:lnSpc>
                <a:spcBef>
                  <a:spcPts val="0"/>
                </a:spcBef>
                <a:spcAft>
                  <a:spcPts val="0"/>
                </a:spcAft>
                <a:buClr>
                  <a:srgbClr val="A72A1E"/>
                </a:buClr>
                <a:buSzPts val="1100"/>
                <a:buFont typeface="Roboto"/>
                <a:buChar char="●"/>
              </a:pPr>
              <a:r>
                <a:rPr lang="en-IN" sz="1100">
                  <a:solidFill>
                    <a:srgbClr val="A72A1E"/>
                  </a:solidFill>
                  <a:latin typeface="Roboto"/>
                  <a:ea typeface="Roboto"/>
                  <a:cs typeface="Roboto"/>
                  <a:sym typeface="Roboto"/>
                </a:rPr>
                <a:t>It has the links to the other three pages</a:t>
              </a:r>
              <a:endParaRPr sz="1100">
                <a:solidFill>
                  <a:srgbClr val="A72A1E"/>
                </a:solidFill>
                <a:latin typeface="Roboto"/>
                <a:ea typeface="Roboto"/>
                <a:cs typeface="Roboto"/>
                <a:sym typeface="Roboto"/>
              </a:endParaRPr>
            </a:p>
            <a:p>
              <a:pPr marL="609600" lvl="0" indent="-374650" algn="l" rtl="0">
                <a:lnSpc>
                  <a:spcPct val="115000"/>
                </a:lnSpc>
                <a:spcBef>
                  <a:spcPts val="0"/>
                </a:spcBef>
                <a:spcAft>
                  <a:spcPts val="0"/>
                </a:spcAft>
                <a:buClr>
                  <a:srgbClr val="A72A1E"/>
                </a:buClr>
                <a:buSzPts val="1100"/>
                <a:buFont typeface="Roboto"/>
                <a:buChar char="●"/>
              </a:pPr>
              <a:r>
                <a:rPr lang="en-IN" sz="1100">
                  <a:solidFill>
                    <a:srgbClr val="A72A1E"/>
                  </a:solidFill>
                  <a:latin typeface="Roboto"/>
                  <a:ea typeface="Roboto"/>
                  <a:cs typeface="Roboto"/>
                  <a:sym typeface="Roboto"/>
                </a:rPr>
                <a:t>It displays the question and the tableau screen in the form of a story</a:t>
              </a:r>
              <a:endParaRPr sz="1100">
                <a:solidFill>
                  <a:srgbClr val="A72A1E"/>
                </a:solidFill>
                <a:latin typeface="Roboto"/>
                <a:ea typeface="Roboto"/>
                <a:cs typeface="Roboto"/>
                <a:sym typeface="Roboto"/>
              </a:endParaRPr>
            </a:p>
          </p:txBody>
        </p:sp>
      </p:grpSp>
      <p:cxnSp>
        <p:nvCxnSpPr>
          <p:cNvPr id="488" name="Google Shape;488;ge38a59fbe2_0_24"/>
          <p:cNvCxnSpPr>
            <a:stCxn id="489" idx="4"/>
            <a:endCxn id="490" idx="0"/>
          </p:cNvCxnSpPr>
          <p:nvPr/>
        </p:nvCxnSpPr>
        <p:spPr>
          <a:xfrm rot="-5400000" flipH="1">
            <a:off x="4604166" y="5047242"/>
            <a:ext cx="783600" cy="798300"/>
          </a:xfrm>
          <a:prstGeom prst="bentConnector3">
            <a:avLst>
              <a:gd name="adj1" fmla="val 49996"/>
            </a:avLst>
          </a:prstGeom>
          <a:noFill/>
          <a:ln w="9525" cap="flat" cmpd="sng">
            <a:solidFill>
              <a:srgbClr val="C2C2C2"/>
            </a:solidFill>
            <a:prstDash val="solid"/>
            <a:round/>
            <a:headEnd type="none" w="sm" len="sm"/>
            <a:tailEnd type="none" w="sm" len="sm"/>
          </a:ln>
        </p:spPr>
      </p:cxnSp>
      <p:sp>
        <p:nvSpPr>
          <p:cNvPr id="489" name="Google Shape;489;ge38a59fbe2_0_24"/>
          <p:cNvSpPr/>
          <p:nvPr/>
        </p:nvSpPr>
        <p:spPr>
          <a:xfrm>
            <a:off x="4480866" y="4822692"/>
            <a:ext cx="231900" cy="231900"/>
          </a:xfrm>
          <a:prstGeom prst="ellipse">
            <a:avLst/>
          </a:prstGeom>
          <a:solidFill>
            <a:srgbClr val="2F2F2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91" name="Google Shape;491;ge38a59fbe2_0_24"/>
          <p:cNvGrpSpPr/>
          <p:nvPr/>
        </p:nvGrpSpPr>
        <p:grpSpPr>
          <a:xfrm>
            <a:off x="5279232" y="5572601"/>
            <a:ext cx="4338964" cy="783758"/>
            <a:chOff x="3650050" y="3239330"/>
            <a:chExt cx="3254304" cy="535500"/>
          </a:xfrm>
        </p:grpSpPr>
        <p:sp>
          <p:nvSpPr>
            <p:cNvPr id="492" name="Google Shape;492;ge38a59fbe2_0_24"/>
            <p:cNvSpPr/>
            <p:nvPr/>
          </p:nvSpPr>
          <p:spPr>
            <a:xfrm>
              <a:off x="3781354" y="3239330"/>
              <a:ext cx="3123000" cy="535500"/>
            </a:xfrm>
            <a:prstGeom prst="roundRect">
              <a:avLst>
                <a:gd name="adj" fmla="val 16667"/>
              </a:avLst>
            </a:prstGeom>
            <a:noFill/>
            <a:ln w="9525" cap="flat" cmpd="sng">
              <a:solidFill>
                <a:srgbClr val="9E9E9E"/>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IN" sz="1500">
                  <a:solidFill>
                    <a:srgbClr val="3D3D3D"/>
                  </a:solidFill>
                  <a:latin typeface="Roboto"/>
                  <a:ea typeface="Roboto"/>
                  <a:cs typeface="Roboto"/>
                  <a:sym typeface="Roboto"/>
                </a:rPr>
                <a:t>Each Page has the Link of Dataset and the GitHub repository containing website and Tableau in the Footer</a:t>
              </a:r>
              <a:endParaRPr sz="1500">
                <a:solidFill>
                  <a:srgbClr val="3D3D3D"/>
                </a:solidFill>
                <a:latin typeface="Roboto"/>
                <a:ea typeface="Roboto"/>
                <a:cs typeface="Roboto"/>
                <a:sym typeface="Roboto"/>
              </a:endParaRPr>
            </a:p>
          </p:txBody>
        </p:sp>
        <p:sp>
          <p:nvSpPr>
            <p:cNvPr id="490" name="Google Shape;490;ge38a59fbe2_0_24"/>
            <p:cNvSpPr/>
            <p:nvPr/>
          </p:nvSpPr>
          <p:spPr>
            <a:xfrm>
              <a:off x="3650050" y="3420750"/>
              <a:ext cx="174000" cy="174000"/>
            </a:xfrm>
            <a:prstGeom prst="ellipse">
              <a:avLst/>
            </a:prstGeom>
            <a:solidFill>
              <a:srgbClr val="414141"/>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e38a59fbe2_0_174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WEBSITE UI DESIGN (Using ADOBE XD) </a:t>
            </a:r>
            <a:endParaRPr/>
          </a:p>
        </p:txBody>
      </p:sp>
      <p:sp>
        <p:nvSpPr>
          <p:cNvPr id="498" name="Google Shape;498;ge38a59fbe2_0_174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57</a:t>
            </a:fld>
            <a:endParaRPr/>
          </a:p>
        </p:txBody>
      </p:sp>
      <p:pic>
        <p:nvPicPr>
          <p:cNvPr id="499" name="Google Shape;499;ge38a59fbe2_0_1744"/>
          <p:cNvPicPr preferRelativeResize="0"/>
          <p:nvPr/>
        </p:nvPicPr>
        <p:blipFill rotWithShape="1">
          <a:blip r:embed="rId3">
            <a:alphaModFix/>
          </a:blip>
          <a:srcRect b="2018"/>
          <a:stretch/>
        </p:blipFill>
        <p:spPr>
          <a:xfrm>
            <a:off x="1504100" y="1619662"/>
            <a:ext cx="8305798" cy="4417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15"/>
          <p:cNvSpPr txBox="1">
            <a:spLocks noGrp="1"/>
          </p:cNvSpPr>
          <p:nvPr>
            <p:ph type="title"/>
          </p:nvPr>
        </p:nvSpPr>
        <p:spPr>
          <a:xfrm>
            <a:off x="323975" y="109127"/>
            <a:ext cx="11121000" cy="942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Quattrocento Sans"/>
              <a:buNone/>
            </a:pPr>
            <a:r>
              <a:rPr lang="en-IN"/>
              <a:t>TIMELINE</a:t>
            </a:r>
            <a:endParaRPr/>
          </a:p>
        </p:txBody>
      </p:sp>
      <p:graphicFrame>
        <p:nvGraphicFramePr>
          <p:cNvPr id="505" name="Google Shape;505;p15"/>
          <p:cNvGraphicFramePr/>
          <p:nvPr/>
        </p:nvGraphicFramePr>
        <p:xfrm>
          <a:off x="1038225" y="1052080"/>
          <a:ext cx="10287000" cy="5416805"/>
        </p:xfrm>
        <a:graphic>
          <a:graphicData uri="http://schemas.openxmlformats.org/drawingml/2006/table">
            <a:tbl>
              <a:tblPr>
                <a:noFill/>
                <a:tableStyleId>{96DB62DB-E971-4C18-BD26-7A402766242B}</a:tableStyleId>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429000">
                  <a:extLst>
                    <a:ext uri="{9D8B030D-6E8A-4147-A177-3AD203B41FA5}">
                      <a16:colId xmlns:a16="http://schemas.microsoft.com/office/drawing/2014/main" val="20002"/>
                    </a:ext>
                  </a:extLst>
                </a:gridCol>
              </a:tblGrid>
              <a:tr h="548375">
                <a:tc>
                  <a:txBody>
                    <a:bodyPr/>
                    <a:lstStyle/>
                    <a:p>
                      <a:pPr marL="0" marR="0" lvl="0" indent="0" algn="ctr" rtl="0">
                        <a:lnSpc>
                          <a:spcPct val="100000"/>
                        </a:lnSpc>
                        <a:spcBef>
                          <a:spcPts val="0"/>
                        </a:spcBef>
                        <a:spcAft>
                          <a:spcPts val="0"/>
                        </a:spcAft>
                        <a:buClr>
                          <a:srgbClr val="000000"/>
                        </a:buClr>
                        <a:buSzPts val="2600"/>
                        <a:buFont typeface="Arial"/>
                        <a:buNone/>
                      </a:pPr>
                      <a:r>
                        <a:rPr lang="en-IN" sz="2300" u="none" strike="noStrike" cap="none"/>
                        <a:t>Date</a:t>
                      </a:r>
                      <a:endParaRPr sz="23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IN" sz="2300" u="none" strike="noStrike" cap="none"/>
                        <a:t>Duration</a:t>
                      </a:r>
                      <a:endParaRPr sz="23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2600"/>
                        <a:buFont typeface="Arial"/>
                        <a:buNone/>
                      </a:pPr>
                      <a:r>
                        <a:rPr lang="en-IN" sz="2300" u="none" strike="noStrike" cap="none"/>
                        <a:t>Work Completed</a:t>
                      </a:r>
                      <a:endParaRPr sz="2300" u="none" strike="noStrike" cap="none"/>
                    </a:p>
                  </a:txBody>
                  <a:tcPr marL="91425" marR="91425" marT="91425" marB="91425"/>
                </a:tc>
                <a:extLst>
                  <a:ext uri="{0D108BD9-81ED-4DB2-BD59-A6C34878D82A}">
                    <a16:rowId xmlns:a16="http://schemas.microsoft.com/office/drawing/2014/main" val="10000"/>
                  </a:ext>
                </a:extLst>
              </a:tr>
              <a:tr h="478925">
                <a:tc>
                  <a:txBody>
                    <a:bodyPr/>
                    <a:lstStyle/>
                    <a:p>
                      <a:pPr marL="0" marR="0" lvl="0" indent="0" algn="l" rtl="0">
                        <a:lnSpc>
                          <a:spcPct val="100000"/>
                        </a:lnSpc>
                        <a:spcBef>
                          <a:spcPts val="0"/>
                        </a:spcBef>
                        <a:spcAft>
                          <a:spcPts val="0"/>
                        </a:spcAft>
                        <a:buClr>
                          <a:srgbClr val="000000"/>
                        </a:buClr>
                        <a:buSzPts val="1700"/>
                        <a:buFont typeface="Arial"/>
                        <a:buNone/>
                      </a:pPr>
                      <a:r>
                        <a:rPr lang="en-IN" u="none" strike="noStrike" cap="none"/>
                        <a:t>1/6/2021 - 5/6/2021</a:t>
                      </a:r>
                      <a:endParaRPr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700"/>
                        <a:buFont typeface="Arial"/>
                        <a:buNone/>
                      </a:pPr>
                      <a:r>
                        <a:rPr lang="en-IN" u="none" strike="noStrike" cap="none"/>
                        <a:t>5 days</a:t>
                      </a:r>
                      <a:endParaRPr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700"/>
                        <a:buFont typeface="Arial"/>
                        <a:buNone/>
                      </a:pPr>
                      <a:r>
                        <a:rPr lang="en-IN" u="none" strike="noStrike" cap="none"/>
                        <a:t>Learnt how to handle a sample dataset</a:t>
                      </a:r>
                      <a:endParaRPr u="none" strike="noStrike" cap="none"/>
                    </a:p>
                  </a:txBody>
                  <a:tcPr marL="91425" marR="91425" marT="91425" marB="91425"/>
                </a:tc>
                <a:extLst>
                  <a:ext uri="{0D108BD9-81ED-4DB2-BD59-A6C34878D82A}">
                    <a16:rowId xmlns:a16="http://schemas.microsoft.com/office/drawing/2014/main" val="10001"/>
                  </a:ext>
                </a:extLst>
              </a:tr>
              <a:tr h="407350">
                <a:tc>
                  <a:txBody>
                    <a:bodyPr/>
                    <a:lstStyle/>
                    <a:p>
                      <a:pPr marL="0" marR="0" lvl="0" indent="0" algn="l" rtl="0">
                        <a:lnSpc>
                          <a:spcPct val="100000"/>
                        </a:lnSpc>
                        <a:spcBef>
                          <a:spcPts val="0"/>
                        </a:spcBef>
                        <a:spcAft>
                          <a:spcPts val="0"/>
                        </a:spcAft>
                        <a:buClr>
                          <a:srgbClr val="000000"/>
                        </a:buClr>
                        <a:buSzPts val="1700"/>
                        <a:buFont typeface="Arial"/>
                        <a:buNone/>
                      </a:pPr>
                      <a:r>
                        <a:rPr lang="en-IN" u="none" strike="noStrike" cap="none"/>
                        <a:t>6/6/2021 - 9/6/2021 </a:t>
                      </a:r>
                      <a:endParaRPr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700"/>
                        <a:buFont typeface="Arial"/>
                        <a:buNone/>
                      </a:pPr>
                      <a:r>
                        <a:rPr lang="en-IN" u="none" strike="noStrike" cap="none"/>
                        <a:t>4 days</a:t>
                      </a:r>
                      <a:endParaRPr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700"/>
                        <a:buFont typeface="Arial"/>
                        <a:buNone/>
                      </a:pPr>
                      <a:r>
                        <a:rPr lang="en-IN" u="none" strike="noStrike" cap="none"/>
                        <a:t>Finished Learning Tableau Software</a:t>
                      </a:r>
                      <a:endParaRPr u="none" strike="noStrike" cap="none"/>
                    </a:p>
                  </a:txBody>
                  <a:tcPr marL="91425" marR="91425" marT="91425" marB="91425"/>
                </a:tc>
                <a:extLst>
                  <a:ext uri="{0D108BD9-81ED-4DB2-BD59-A6C34878D82A}">
                    <a16:rowId xmlns:a16="http://schemas.microsoft.com/office/drawing/2014/main" val="10002"/>
                  </a:ext>
                </a:extLst>
              </a:tr>
              <a:tr h="407350">
                <a:tc>
                  <a:txBody>
                    <a:bodyPr/>
                    <a:lstStyle/>
                    <a:p>
                      <a:pPr marL="0" marR="0" lvl="0" indent="0" algn="l" rtl="0">
                        <a:lnSpc>
                          <a:spcPct val="100000"/>
                        </a:lnSpc>
                        <a:spcBef>
                          <a:spcPts val="0"/>
                        </a:spcBef>
                        <a:spcAft>
                          <a:spcPts val="0"/>
                        </a:spcAft>
                        <a:buClr>
                          <a:srgbClr val="000000"/>
                        </a:buClr>
                        <a:buSzPts val="1700"/>
                        <a:buFont typeface="Arial"/>
                        <a:buNone/>
                      </a:pPr>
                      <a:r>
                        <a:rPr lang="en-IN" u="none" strike="noStrike" cap="none"/>
                        <a:t>10/6/2021 - 11/6/2021</a:t>
                      </a:r>
                      <a:endParaRPr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700"/>
                        <a:buFont typeface="Arial"/>
                        <a:buNone/>
                      </a:pPr>
                      <a:r>
                        <a:rPr lang="en-IN" u="none" strike="noStrike" cap="none"/>
                        <a:t>2 days</a:t>
                      </a:r>
                      <a:endParaRPr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700"/>
                        <a:buFont typeface="Arial"/>
                        <a:buNone/>
                      </a:pPr>
                      <a:r>
                        <a:rPr lang="en-IN" u="none" strike="noStrike" cap="none"/>
                        <a:t>Finished Learning MySQL Software</a:t>
                      </a:r>
                      <a:endParaRPr u="none" strike="noStrike" cap="none"/>
                    </a:p>
                  </a:txBody>
                  <a:tcPr marL="91425" marR="91425" marT="91425" marB="91425"/>
                </a:tc>
                <a:extLst>
                  <a:ext uri="{0D108BD9-81ED-4DB2-BD59-A6C34878D82A}">
                    <a16:rowId xmlns:a16="http://schemas.microsoft.com/office/drawing/2014/main" val="10003"/>
                  </a:ext>
                </a:extLst>
              </a:tr>
              <a:tr h="434725">
                <a:tc>
                  <a:txBody>
                    <a:bodyPr/>
                    <a:lstStyle/>
                    <a:p>
                      <a:pPr marL="0" marR="0" lvl="0" indent="0" algn="l" rtl="0">
                        <a:lnSpc>
                          <a:spcPct val="100000"/>
                        </a:lnSpc>
                        <a:spcBef>
                          <a:spcPts val="0"/>
                        </a:spcBef>
                        <a:spcAft>
                          <a:spcPts val="0"/>
                        </a:spcAft>
                        <a:buClr>
                          <a:srgbClr val="000000"/>
                        </a:buClr>
                        <a:buSzPts val="1700"/>
                        <a:buFont typeface="Arial"/>
                        <a:buNone/>
                      </a:pPr>
                      <a:r>
                        <a:rPr lang="en-IN" u="none" strike="noStrike" cap="none"/>
                        <a:t>12/6/2021</a:t>
                      </a:r>
                      <a:endParaRPr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700"/>
                        <a:buFont typeface="Arial"/>
                        <a:buNone/>
                      </a:pPr>
                      <a:r>
                        <a:rPr lang="en-IN" u="none" strike="noStrike" cap="none"/>
                        <a:t>1 day</a:t>
                      </a:r>
                      <a:endParaRPr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700"/>
                        <a:buFont typeface="Arial"/>
                        <a:buNone/>
                      </a:pPr>
                      <a:r>
                        <a:rPr lang="en-IN" u="none" strike="noStrike" cap="none"/>
                        <a:t>Choosing topic for DA project</a:t>
                      </a:r>
                      <a:endParaRPr u="none" strike="noStrike" cap="none"/>
                    </a:p>
                  </a:txBody>
                  <a:tcPr marL="91425" marR="91425" marT="91425" marB="91425"/>
                </a:tc>
                <a:extLst>
                  <a:ext uri="{0D108BD9-81ED-4DB2-BD59-A6C34878D82A}">
                    <a16:rowId xmlns:a16="http://schemas.microsoft.com/office/drawing/2014/main" val="10004"/>
                  </a:ext>
                </a:extLst>
              </a:tr>
              <a:tr h="407350">
                <a:tc>
                  <a:txBody>
                    <a:bodyPr/>
                    <a:lstStyle/>
                    <a:p>
                      <a:pPr marL="0" marR="0" lvl="0" indent="0" algn="l" rtl="0">
                        <a:lnSpc>
                          <a:spcPct val="100000"/>
                        </a:lnSpc>
                        <a:spcBef>
                          <a:spcPts val="0"/>
                        </a:spcBef>
                        <a:spcAft>
                          <a:spcPts val="0"/>
                        </a:spcAft>
                        <a:buClr>
                          <a:srgbClr val="000000"/>
                        </a:buClr>
                        <a:buSzPts val="1700"/>
                        <a:buFont typeface="Arial"/>
                        <a:buNone/>
                      </a:pPr>
                      <a:r>
                        <a:rPr lang="en-IN" u="none" strike="noStrike" cap="none"/>
                        <a:t>13/6/2021 - 14/6/2021</a:t>
                      </a:r>
                      <a:endParaRPr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700"/>
                        <a:buFont typeface="Arial"/>
                        <a:buNone/>
                      </a:pPr>
                      <a:r>
                        <a:rPr lang="en-IN" u="none" strike="noStrike" cap="none"/>
                        <a:t>2 days</a:t>
                      </a:r>
                      <a:endParaRPr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700"/>
                        <a:buFont typeface="Arial"/>
                        <a:buNone/>
                      </a:pPr>
                      <a:r>
                        <a:rPr lang="en-IN" u="none" strike="noStrike" cap="none"/>
                        <a:t>Forming Questions for Analysis</a:t>
                      </a:r>
                      <a:endParaRPr u="none" strike="noStrike" cap="none"/>
                    </a:p>
                  </a:txBody>
                  <a:tcPr marL="91425" marR="91425" marT="91425" marB="91425"/>
                </a:tc>
                <a:extLst>
                  <a:ext uri="{0D108BD9-81ED-4DB2-BD59-A6C34878D82A}">
                    <a16:rowId xmlns:a16="http://schemas.microsoft.com/office/drawing/2014/main" val="10005"/>
                  </a:ext>
                </a:extLst>
              </a:tr>
              <a:tr h="846075">
                <a:tc>
                  <a:txBody>
                    <a:bodyPr/>
                    <a:lstStyle/>
                    <a:p>
                      <a:pPr marL="0" lvl="0" indent="0" algn="l" rtl="0">
                        <a:spcBef>
                          <a:spcPts val="0"/>
                        </a:spcBef>
                        <a:spcAft>
                          <a:spcPts val="0"/>
                        </a:spcAft>
                        <a:buClr>
                          <a:schemeClr val="dk1"/>
                        </a:buClr>
                        <a:buSzPts val="1700"/>
                        <a:buFont typeface="Arial"/>
                        <a:buNone/>
                      </a:pPr>
                      <a:r>
                        <a:rPr lang="en-IN">
                          <a:solidFill>
                            <a:schemeClr val="dk1"/>
                          </a:solidFill>
                        </a:rPr>
                        <a:t>15/6/2021 - 17/6/2021</a:t>
                      </a:r>
                      <a:endParaRPr u="none" strike="noStrike" cap="none"/>
                    </a:p>
                  </a:txBody>
                  <a:tcPr marL="91425" marR="91425" marT="91425" marB="91425"/>
                </a:tc>
                <a:tc>
                  <a:txBody>
                    <a:bodyPr/>
                    <a:lstStyle/>
                    <a:p>
                      <a:pPr marL="0" marR="0" lvl="0" indent="0" algn="l" rtl="0">
                        <a:lnSpc>
                          <a:spcPct val="100000"/>
                        </a:lnSpc>
                        <a:spcBef>
                          <a:spcPts val="0"/>
                        </a:spcBef>
                        <a:spcAft>
                          <a:spcPts val="0"/>
                        </a:spcAft>
                        <a:buNone/>
                      </a:pPr>
                      <a:r>
                        <a:rPr lang="en-IN"/>
                        <a:t>3 days</a:t>
                      </a:r>
                      <a:endParaRPr u="none" strike="noStrike" cap="none"/>
                    </a:p>
                  </a:txBody>
                  <a:tcPr marL="91425" marR="91425" marT="91425" marB="91425"/>
                </a:tc>
                <a:tc>
                  <a:txBody>
                    <a:bodyPr/>
                    <a:lstStyle/>
                    <a:p>
                      <a:pPr marL="0" marR="0" lvl="0" indent="0" algn="l" rtl="0">
                        <a:lnSpc>
                          <a:spcPct val="100000"/>
                        </a:lnSpc>
                        <a:spcBef>
                          <a:spcPts val="0"/>
                        </a:spcBef>
                        <a:spcAft>
                          <a:spcPts val="0"/>
                        </a:spcAft>
                        <a:buNone/>
                      </a:pPr>
                      <a:r>
                        <a:rPr lang="en-IN"/>
                        <a:t>Cleansing of Dataset, Importing to MySQL and Connection of MySQL with Tableau</a:t>
                      </a:r>
                      <a:endParaRPr u="none" strike="noStrike" cap="none"/>
                    </a:p>
                  </a:txBody>
                  <a:tcPr marL="91425" marR="91425" marT="91425" marB="91425"/>
                </a:tc>
                <a:extLst>
                  <a:ext uri="{0D108BD9-81ED-4DB2-BD59-A6C34878D82A}">
                    <a16:rowId xmlns:a16="http://schemas.microsoft.com/office/drawing/2014/main" val="10006"/>
                  </a:ext>
                </a:extLst>
              </a:tr>
              <a:tr h="626725">
                <a:tc>
                  <a:txBody>
                    <a:bodyPr/>
                    <a:lstStyle/>
                    <a:p>
                      <a:pPr marL="0" lvl="0" indent="0" algn="l" rtl="0">
                        <a:spcBef>
                          <a:spcPts val="0"/>
                        </a:spcBef>
                        <a:spcAft>
                          <a:spcPts val="0"/>
                        </a:spcAft>
                        <a:buClr>
                          <a:schemeClr val="dk1"/>
                        </a:buClr>
                        <a:buSzPts val="1100"/>
                        <a:buFont typeface="Arial"/>
                        <a:buNone/>
                      </a:pPr>
                      <a:r>
                        <a:rPr lang="en-IN">
                          <a:solidFill>
                            <a:schemeClr val="dk1"/>
                          </a:solidFill>
                        </a:rPr>
                        <a:t>18/6/2021 - 1/7/2021</a:t>
                      </a:r>
                      <a:endParaRPr u="none" strike="noStrike" cap="none"/>
                    </a:p>
                  </a:txBody>
                  <a:tcPr marL="91425" marR="91425" marT="91425" marB="91425"/>
                </a:tc>
                <a:tc>
                  <a:txBody>
                    <a:bodyPr/>
                    <a:lstStyle/>
                    <a:p>
                      <a:pPr marL="0" marR="0" lvl="0" indent="0" algn="l" rtl="0">
                        <a:lnSpc>
                          <a:spcPct val="100000"/>
                        </a:lnSpc>
                        <a:spcBef>
                          <a:spcPts val="0"/>
                        </a:spcBef>
                        <a:spcAft>
                          <a:spcPts val="0"/>
                        </a:spcAft>
                        <a:buNone/>
                      </a:pPr>
                      <a:r>
                        <a:rPr lang="en-IN"/>
                        <a:t>14 days</a:t>
                      </a:r>
                      <a:endParaRPr u="none" strike="noStrike" cap="none"/>
                    </a:p>
                  </a:txBody>
                  <a:tcPr marL="91425" marR="91425" marT="91425" marB="91425"/>
                </a:tc>
                <a:tc>
                  <a:txBody>
                    <a:bodyPr/>
                    <a:lstStyle/>
                    <a:p>
                      <a:pPr marL="0" marR="0" lvl="0" indent="0" algn="l" rtl="0">
                        <a:lnSpc>
                          <a:spcPct val="100000"/>
                        </a:lnSpc>
                        <a:spcBef>
                          <a:spcPts val="0"/>
                        </a:spcBef>
                        <a:spcAft>
                          <a:spcPts val="0"/>
                        </a:spcAft>
                        <a:buNone/>
                      </a:pPr>
                      <a:r>
                        <a:rPr lang="en-IN"/>
                        <a:t>Analysis of All the questions and Creation of Storyboards</a:t>
                      </a:r>
                      <a:endParaRPr u="none" strike="noStrike" cap="none"/>
                    </a:p>
                  </a:txBody>
                  <a:tcPr marL="91425" marR="91425" marT="91425" marB="91425"/>
                </a:tc>
                <a:extLst>
                  <a:ext uri="{0D108BD9-81ED-4DB2-BD59-A6C34878D82A}">
                    <a16:rowId xmlns:a16="http://schemas.microsoft.com/office/drawing/2014/main" val="10007"/>
                  </a:ext>
                </a:extLst>
              </a:tr>
              <a:tr h="437000">
                <a:tc>
                  <a:txBody>
                    <a:bodyPr/>
                    <a:lstStyle/>
                    <a:p>
                      <a:pPr marL="0" lvl="0" indent="0" algn="l" rtl="0">
                        <a:spcBef>
                          <a:spcPts val="0"/>
                        </a:spcBef>
                        <a:spcAft>
                          <a:spcPts val="0"/>
                        </a:spcAft>
                        <a:buNone/>
                      </a:pPr>
                      <a:r>
                        <a:rPr lang="en-IN">
                          <a:solidFill>
                            <a:schemeClr val="dk1"/>
                          </a:solidFill>
                        </a:rPr>
                        <a:t>2/7/2021 - 5/7/2021</a:t>
                      </a:r>
                      <a:endParaRPr>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None/>
                      </a:pPr>
                      <a:r>
                        <a:rPr lang="en-IN"/>
                        <a:t>4 days</a:t>
                      </a:r>
                      <a:endParaRPr/>
                    </a:p>
                  </a:txBody>
                  <a:tcPr marL="91425" marR="91425" marT="91425" marB="91425"/>
                </a:tc>
                <a:tc>
                  <a:txBody>
                    <a:bodyPr/>
                    <a:lstStyle/>
                    <a:p>
                      <a:pPr marL="0" marR="0" lvl="0" indent="0" algn="l" rtl="0">
                        <a:lnSpc>
                          <a:spcPct val="100000"/>
                        </a:lnSpc>
                        <a:spcBef>
                          <a:spcPts val="0"/>
                        </a:spcBef>
                        <a:spcAft>
                          <a:spcPts val="0"/>
                        </a:spcAft>
                        <a:buNone/>
                      </a:pPr>
                      <a:r>
                        <a:rPr lang="en-IN"/>
                        <a:t>Finished learning Angular 2.0 and React</a:t>
                      </a:r>
                      <a:endParaRPr u="none" strike="noStrike" cap="none"/>
                    </a:p>
                  </a:txBody>
                  <a:tcPr marL="91425" marR="91425" marT="91425" marB="91425"/>
                </a:tc>
                <a:extLst>
                  <a:ext uri="{0D108BD9-81ED-4DB2-BD59-A6C34878D82A}">
                    <a16:rowId xmlns:a16="http://schemas.microsoft.com/office/drawing/2014/main" val="10008"/>
                  </a:ext>
                </a:extLst>
              </a:tr>
              <a:tr h="626725">
                <a:tc>
                  <a:txBody>
                    <a:bodyPr/>
                    <a:lstStyle/>
                    <a:p>
                      <a:pPr marL="0" lvl="0" indent="0" algn="l" rtl="0">
                        <a:spcBef>
                          <a:spcPts val="0"/>
                        </a:spcBef>
                        <a:spcAft>
                          <a:spcPts val="0"/>
                        </a:spcAft>
                        <a:buNone/>
                      </a:pPr>
                      <a:r>
                        <a:rPr lang="en-IN">
                          <a:solidFill>
                            <a:schemeClr val="dk1"/>
                          </a:solidFill>
                        </a:rPr>
                        <a:t>6/7/2021 - 7/7/2021</a:t>
                      </a:r>
                      <a:endParaRPr>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None/>
                      </a:pPr>
                      <a:r>
                        <a:rPr lang="en-IN"/>
                        <a:t>2 days</a:t>
                      </a:r>
                      <a:endParaRPr/>
                    </a:p>
                  </a:txBody>
                  <a:tcPr marL="91425" marR="91425" marT="91425" marB="91425"/>
                </a:tc>
                <a:tc>
                  <a:txBody>
                    <a:bodyPr/>
                    <a:lstStyle/>
                    <a:p>
                      <a:pPr marL="0" marR="0" lvl="0" indent="0" algn="l" rtl="0">
                        <a:lnSpc>
                          <a:spcPct val="100000"/>
                        </a:lnSpc>
                        <a:spcBef>
                          <a:spcPts val="0"/>
                        </a:spcBef>
                        <a:spcAft>
                          <a:spcPts val="0"/>
                        </a:spcAft>
                        <a:buNone/>
                      </a:pPr>
                      <a:r>
                        <a:rPr lang="en-IN"/>
                        <a:t>Learning and using concept of Prediction in Tableau for Last Question and Designed the website</a:t>
                      </a:r>
                      <a:endParaRPr/>
                    </a:p>
                  </a:txBody>
                  <a:tcPr marL="91425" marR="91425" marT="91425" marB="91425"/>
                </a:tc>
                <a:extLst>
                  <a:ext uri="{0D108BD9-81ED-4DB2-BD59-A6C34878D82A}">
                    <a16:rowId xmlns:a16="http://schemas.microsoft.com/office/drawing/2014/main" val="10009"/>
                  </a:ext>
                </a:extLst>
              </a:tr>
            </a:tbl>
          </a:graphicData>
        </a:graphic>
      </p:graphicFrame>
      <p:sp>
        <p:nvSpPr>
          <p:cNvPr id="506" name="Google Shape;506;p1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e38a59fbe2_0_177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CONCLUSIONS</a:t>
            </a:r>
            <a:endParaRPr/>
          </a:p>
        </p:txBody>
      </p:sp>
      <p:sp>
        <p:nvSpPr>
          <p:cNvPr id="512" name="Google Shape;512;ge38a59fbe2_0_177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IN"/>
              <a:t>From the overall analysis of the World Happiness Report, we could come to a conclusion that, the level of happiness is not the same throughout the world. It varies based on various factors in different ways in different countries. And on the basis of analysis  we made ,we found that Economy(GDP per capita), Social Support are two of the main factors contributing to happiness.</a:t>
            </a:r>
            <a:endParaRPr/>
          </a:p>
          <a:p>
            <a:pPr marL="0" lvl="0" indent="0" algn="l" rtl="0">
              <a:spcBef>
                <a:spcPts val="1000"/>
              </a:spcBef>
              <a:spcAft>
                <a:spcPts val="0"/>
              </a:spcAft>
              <a:buNone/>
            </a:pPr>
            <a:endParaRPr/>
          </a:p>
        </p:txBody>
      </p:sp>
      <p:sp>
        <p:nvSpPr>
          <p:cNvPr id="513" name="Google Shape;513;ge38a59fbe2_0_177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e38a59fbe2_0_1752"/>
          <p:cNvSpPr txBox="1">
            <a:spLocks noGrp="1"/>
          </p:cNvSpPr>
          <p:nvPr>
            <p:ph type="title"/>
          </p:nvPr>
        </p:nvSpPr>
        <p:spPr>
          <a:xfrm>
            <a:off x="838200" y="38435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METHODOLOGY</a:t>
            </a:r>
            <a:endParaRPr/>
          </a:p>
        </p:txBody>
      </p:sp>
      <p:sp>
        <p:nvSpPr>
          <p:cNvPr id="124" name="Google Shape;124;ge38a59fbe2_0_1752"/>
          <p:cNvSpPr txBox="1">
            <a:spLocks noGrp="1"/>
          </p:cNvSpPr>
          <p:nvPr>
            <p:ph type="sldNum" idx="12"/>
          </p:nvPr>
        </p:nvSpPr>
        <p:spPr>
          <a:xfrm>
            <a:off x="8610600" y="633640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6</a:t>
            </a:fld>
            <a:endParaRPr/>
          </a:p>
        </p:txBody>
      </p:sp>
      <p:sp>
        <p:nvSpPr>
          <p:cNvPr id="125" name="Google Shape;125;ge38a59fbe2_0_1752"/>
          <p:cNvSpPr/>
          <p:nvPr/>
        </p:nvSpPr>
        <p:spPr>
          <a:xfrm>
            <a:off x="1627725" y="1943518"/>
            <a:ext cx="2506200" cy="514500"/>
          </a:xfrm>
          <a:prstGeom prst="roundRect">
            <a:avLst>
              <a:gd name="adj" fmla="val 16667"/>
            </a:avLst>
          </a:prstGeom>
          <a:solidFill>
            <a:srgbClr val="A4C2F4"/>
          </a:solidFill>
          <a:ln w="25400" cap="flat" cmpd="sng">
            <a:solidFill>
              <a:srgbClr val="68596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600" b="0" i="0" u="none" strike="noStrike" cap="none">
                <a:solidFill>
                  <a:srgbClr val="1D1D1B"/>
                </a:solidFill>
                <a:latin typeface="Quattrocento Sans"/>
                <a:ea typeface="Quattrocento Sans"/>
                <a:cs typeface="Quattrocento Sans"/>
                <a:sym typeface="Quattrocento Sans"/>
              </a:rPr>
              <a:t>Planning</a:t>
            </a:r>
            <a:endParaRPr sz="1600" b="0" i="0" u="none" strike="noStrike" cap="none">
              <a:solidFill>
                <a:srgbClr val="1D1D1B"/>
              </a:solidFill>
              <a:latin typeface="Quattrocento Sans"/>
              <a:ea typeface="Quattrocento Sans"/>
              <a:cs typeface="Quattrocento Sans"/>
              <a:sym typeface="Quattrocento Sans"/>
            </a:endParaRPr>
          </a:p>
        </p:txBody>
      </p:sp>
      <p:sp>
        <p:nvSpPr>
          <p:cNvPr id="126" name="Google Shape;126;ge38a59fbe2_0_1752"/>
          <p:cNvSpPr/>
          <p:nvPr/>
        </p:nvSpPr>
        <p:spPr>
          <a:xfrm>
            <a:off x="2751146" y="2691495"/>
            <a:ext cx="2506200" cy="514500"/>
          </a:xfrm>
          <a:prstGeom prst="roundRect">
            <a:avLst>
              <a:gd name="adj" fmla="val 16667"/>
            </a:avLst>
          </a:prstGeom>
          <a:solidFill>
            <a:srgbClr val="A4C2F4"/>
          </a:solidFill>
          <a:ln w="25400" cap="flat" cmpd="sng">
            <a:solidFill>
              <a:srgbClr val="68596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600">
                <a:solidFill>
                  <a:srgbClr val="1D1D1B"/>
                </a:solidFill>
                <a:latin typeface="Quattrocento Sans"/>
                <a:ea typeface="Quattrocento Sans"/>
                <a:cs typeface="Quattrocento Sans"/>
                <a:sym typeface="Quattrocento Sans"/>
              </a:rPr>
              <a:t>Preparation</a:t>
            </a:r>
            <a:endParaRPr sz="1600" b="0" i="0" u="none" strike="noStrike" cap="none">
              <a:solidFill>
                <a:srgbClr val="1D1D1B"/>
              </a:solidFill>
              <a:latin typeface="Quattrocento Sans"/>
              <a:ea typeface="Quattrocento Sans"/>
              <a:cs typeface="Quattrocento Sans"/>
              <a:sym typeface="Quattrocento Sans"/>
            </a:endParaRPr>
          </a:p>
        </p:txBody>
      </p:sp>
      <p:sp>
        <p:nvSpPr>
          <p:cNvPr id="127" name="Google Shape;127;ge38a59fbe2_0_1752"/>
          <p:cNvSpPr/>
          <p:nvPr/>
        </p:nvSpPr>
        <p:spPr>
          <a:xfrm>
            <a:off x="6121409" y="5114963"/>
            <a:ext cx="2506200" cy="514500"/>
          </a:xfrm>
          <a:prstGeom prst="roundRect">
            <a:avLst>
              <a:gd name="adj" fmla="val 16667"/>
            </a:avLst>
          </a:prstGeom>
          <a:solidFill>
            <a:srgbClr val="A4C2F4"/>
          </a:solidFill>
          <a:ln w="25400" cap="flat" cmpd="sng">
            <a:solidFill>
              <a:srgbClr val="68596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600" b="0" i="0" u="none" strike="noStrike" cap="none">
                <a:solidFill>
                  <a:srgbClr val="1D1D1B"/>
                </a:solidFill>
                <a:latin typeface="Quattrocento Sans"/>
                <a:ea typeface="Quattrocento Sans"/>
                <a:cs typeface="Quattrocento Sans"/>
                <a:sym typeface="Quattrocento Sans"/>
              </a:rPr>
              <a:t>Implementation</a:t>
            </a:r>
            <a:endParaRPr sz="1600" b="0" i="0" u="none" strike="noStrike" cap="none">
              <a:solidFill>
                <a:srgbClr val="1D1D1B"/>
              </a:solidFill>
              <a:latin typeface="Quattrocento Sans"/>
              <a:ea typeface="Quattrocento Sans"/>
              <a:cs typeface="Quattrocento Sans"/>
              <a:sym typeface="Quattrocento Sans"/>
            </a:endParaRPr>
          </a:p>
        </p:txBody>
      </p:sp>
      <p:sp>
        <p:nvSpPr>
          <p:cNvPr id="128" name="Google Shape;128;ge38a59fbe2_0_1752"/>
          <p:cNvSpPr/>
          <p:nvPr/>
        </p:nvSpPr>
        <p:spPr>
          <a:xfrm>
            <a:off x="4976384" y="4356846"/>
            <a:ext cx="2506200" cy="514500"/>
          </a:xfrm>
          <a:prstGeom prst="roundRect">
            <a:avLst>
              <a:gd name="adj" fmla="val 16667"/>
            </a:avLst>
          </a:prstGeom>
          <a:solidFill>
            <a:srgbClr val="A4C2F4"/>
          </a:solidFill>
          <a:ln w="25400" cap="flat" cmpd="sng">
            <a:solidFill>
              <a:srgbClr val="68596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600" b="0" i="0" u="none" strike="noStrike" cap="none">
                <a:solidFill>
                  <a:srgbClr val="1D1D1B"/>
                </a:solidFill>
                <a:latin typeface="Quattrocento Sans"/>
                <a:ea typeface="Quattrocento Sans"/>
                <a:cs typeface="Quattrocento Sans"/>
                <a:sym typeface="Quattrocento Sans"/>
              </a:rPr>
              <a:t>Development</a:t>
            </a:r>
            <a:endParaRPr sz="1600" b="0" i="0" u="none" strike="noStrike" cap="none">
              <a:solidFill>
                <a:srgbClr val="1D1D1B"/>
              </a:solidFill>
              <a:latin typeface="Quattrocento Sans"/>
              <a:ea typeface="Quattrocento Sans"/>
              <a:cs typeface="Quattrocento Sans"/>
              <a:sym typeface="Quattrocento Sans"/>
            </a:endParaRPr>
          </a:p>
        </p:txBody>
      </p:sp>
      <p:sp>
        <p:nvSpPr>
          <p:cNvPr id="129" name="Google Shape;129;ge38a59fbe2_0_1752"/>
          <p:cNvSpPr/>
          <p:nvPr/>
        </p:nvSpPr>
        <p:spPr>
          <a:xfrm>
            <a:off x="3788150" y="3505714"/>
            <a:ext cx="2506200" cy="514500"/>
          </a:xfrm>
          <a:prstGeom prst="roundRect">
            <a:avLst>
              <a:gd name="adj" fmla="val 16667"/>
            </a:avLst>
          </a:prstGeom>
          <a:solidFill>
            <a:srgbClr val="A4C2F4"/>
          </a:solidFill>
          <a:ln w="25400" cap="flat" cmpd="sng">
            <a:solidFill>
              <a:srgbClr val="68596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600" b="0" i="0" u="none" strike="noStrike" cap="none">
                <a:solidFill>
                  <a:srgbClr val="1D1D1B"/>
                </a:solidFill>
                <a:latin typeface="Quattrocento Sans"/>
                <a:ea typeface="Quattrocento Sans"/>
                <a:cs typeface="Quattrocento Sans"/>
                <a:sym typeface="Quattrocento Sans"/>
              </a:rPr>
              <a:t>Design</a:t>
            </a:r>
            <a:endParaRPr sz="1600" b="0" i="0" u="none" strike="noStrike" cap="none">
              <a:solidFill>
                <a:srgbClr val="1D1D1B"/>
              </a:solidFill>
              <a:latin typeface="Quattrocento Sans"/>
              <a:ea typeface="Quattrocento Sans"/>
              <a:cs typeface="Quattrocento Sans"/>
              <a:sym typeface="Quattrocento Sans"/>
            </a:endParaRPr>
          </a:p>
        </p:txBody>
      </p:sp>
      <p:sp>
        <p:nvSpPr>
          <p:cNvPr id="130" name="Google Shape;130;ge38a59fbe2_0_1752"/>
          <p:cNvSpPr txBox="1"/>
          <p:nvPr/>
        </p:nvSpPr>
        <p:spPr>
          <a:xfrm>
            <a:off x="4590489" y="1868575"/>
            <a:ext cx="27225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a:highlight>
                  <a:srgbClr val="F3EFEA"/>
                </a:highlight>
                <a:latin typeface="Quattrocento Sans"/>
                <a:ea typeface="Quattrocento Sans"/>
                <a:cs typeface="Quattrocento Sans"/>
                <a:sym typeface="Quattrocento Sans"/>
              </a:rPr>
              <a:t>Selection of Dataset and Questions to be Addressed</a:t>
            </a:r>
            <a:endParaRPr sz="1400" b="0" i="0" u="none" strike="noStrike" cap="none">
              <a:solidFill>
                <a:srgbClr val="000000"/>
              </a:solidFill>
              <a:highlight>
                <a:srgbClr val="F3EFEA"/>
              </a:highlight>
              <a:latin typeface="Quattrocento Sans"/>
              <a:ea typeface="Quattrocento Sans"/>
              <a:cs typeface="Quattrocento Sans"/>
              <a:sym typeface="Quattrocento Sans"/>
            </a:endParaRPr>
          </a:p>
        </p:txBody>
      </p:sp>
      <p:sp>
        <p:nvSpPr>
          <p:cNvPr id="131" name="Google Shape;131;ge38a59fbe2_0_1752"/>
          <p:cNvSpPr txBox="1"/>
          <p:nvPr/>
        </p:nvSpPr>
        <p:spPr>
          <a:xfrm>
            <a:off x="5545126" y="2789688"/>
            <a:ext cx="2722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a:highlight>
                  <a:srgbClr val="F3EFEA"/>
                </a:highlight>
                <a:latin typeface="Quattrocento Sans"/>
                <a:ea typeface="Quattrocento Sans"/>
                <a:cs typeface="Quattrocento Sans"/>
                <a:sym typeface="Quattrocento Sans"/>
              </a:rPr>
              <a:t>Analysis of The Questions</a:t>
            </a:r>
            <a:endParaRPr sz="1400" b="0" i="0" u="none" strike="noStrike" cap="none">
              <a:solidFill>
                <a:srgbClr val="000000"/>
              </a:solidFill>
              <a:highlight>
                <a:srgbClr val="F3EFEA"/>
              </a:highlight>
              <a:latin typeface="Quattrocento Sans"/>
              <a:ea typeface="Quattrocento Sans"/>
              <a:cs typeface="Quattrocento Sans"/>
              <a:sym typeface="Quattrocento Sans"/>
            </a:endParaRPr>
          </a:p>
        </p:txBody>
      </p:sp>
      <p:sp>
        <p:nvSpPr>
          <p:cNvPr id="132" name="Google Shape;132;ge38a59fbe2_0_1752"/>
          <p:cNvSpPr txBox="1"/>
          <p:nvPr/>
        </p:nvSpPr>
        <p:spPr>
          <a:xfrm>
            <a:off x="6685433" y="3603158"/>
            <a:ext cx="2722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highlight>
                  <a:srgbClr val="F3EFEA"/>
                </a:highlight>
                <a:latin typeface="Quattrocento Sans"/>
                <a:ea typeface="Quattrocento Sans"/>
                <a:cs typeface="Quattrocento Sans"/>
                <a:sym typeface="Quattrocento Sans"/>
              </a:rPr>
              <a:t>Workflow diagram</a:t>
            </a:r>
            <a:endParaRPr sz="1400" b="0" i="0" u="none" strike="noStrike" cap="none">
              <a:solidFill>
                <a:srgbClr val="000000"/>
              </a:solidFill>
              <a:highlight>
                <a:srgbClr val="F3EFEA"/>
              </a:highlight>
              <a:latin typeface="Quattrocento Sans"/>
              <a:ea typeface="Quattrocento Sans"/>
              <a:cs typeface="Quattrocento Sans"/>
              <a:sym typeface="Quattrocento Sans"/>
            </a:endParaRPr>
          </a:p>
        </p:txBody>
      </p:sp>
      <p:sp>
        <p:nvSpPr>
          <p:cNvPr id="133" name="Google Shape;133;ge38a59fbe2_0_1752"/>
          <p:cNvSpPr txBox="1"/>
          <p:nvPr/>
        </p:nvSpPr>
        <p:spPr>
          <a:xfrm>
            <a:off x="7739425" y="4460205"/>
            <a:ext cx="2722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a:highlight>
                  <a:srgbClr val="F3EFEA"/>
                </a:highlight>
                <a:latin typeface="Quattrocento Sans"/>
                <a:ea typeface="Quattrocento Sans"/>
                <a:cs typeface="Quattrocento Sans"/>
                <a:sym typeface="Quattrocento Sans"/>
              </a:rPr>
              <a:t>Creation Of Website</a:t>
            </a:r>
            <a:endParaRPr sz="1400" b="0" i="0" u="none" strike="noStrike" cap="none">
              <a:solidFill>
                <a:srgbClr val="000000"/>
              </a:solidFill>
              <a:highlight>
                <a:srgbClr val="F3EFEA"/>
              </a:highlight>
              <a:latin typeface="Quattrocento Sans"/>
              <a:ea typeface="Quattrocento Sans"/>
              <a:cs typeface="Quattrocento Sans"/>
              <a:sym typeface="Quattrocento Sans"/>
            </a:endParaRPr>
          </a:p>
        </p:txBody>
      </p:sp>
      <p:sp>
        <p:nvSpPr>
          <p:cNvPr id="134" name="Google Shape;134;ge38a59fbe2_0_1752"/>
          <p:cNvSpPr txBox="1"/>
          <p:nvPr/>
        </p:nvSpPr>
        <p:spPr>
          <a:xfrm>
            <a:off x="8803876" y="5110619"/>
            <a:ext cx="17604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a:highlight>
                  <a:srgbClr val="F3EFEA"/>
                </a:highlight>
                <a:latin typeface="Quattrocento Sans"/>
                <a:ea typeface="Quattrocento Sans"/>
                <a:cs typeface="Quattrocento Sans"/>
                <a:sym typeface="Quattrocento Sans"/>
              </a:rPr>
              <a:t>Hosting of website in AWS</a:t>
            </a:r>
            <a:endParaRPr sz="1400" b="0" i="0" u="none" strike="noStrike" cap="none">
              <a:solidFill>
                <a:srgbClr val="000000"/>
              </a:solidFill>
              <a:highlight>
                <a:srgbClr val="F3EFEA"/>
              </a:highlight>
              <a:latin typeface="Quattrocento Sans"/>
              <a:ea typeface="Quattrocento Sans"/>
              <a:cs typeface="Quattrocento Sans"/>
              <a:sym typeface="Quattrocento Sans"/>
            </a:endParaRPr>
          </a:p>
        </p:txBody>
      </p:sp>
      <p:sp>
        <p:nvSpPr>
          <p:cNvPr id="135" name="Google Shape;135;ge38a59fbe2_0_1752"/>
          <p:cNvSpPr/>
          <p:nvPr/>
        </p:nvSpPr>
        <p:spPr>
          <a:xfrm rot="5400000">
            <a:off x="1784596" y="2453698"/>
            <a:ext cx="686100" cy="842100"/>
          </a:xfrm>
          <a:prstGeom prst="bentUpArrow">
            <a:avLst>
              <a:gd name="adj1" fmla="val 25000"/>
              <a:gd name="adj2" fmla="val 25844"/>
              <a:gd name="adj3" fmla="val 25000"/>
            </a:avLst>
          </a:prstGeom>
          <a:solidFill>
            <a:srgbClr val="1155CC"/>
          </a:solidFill>
          <a:ln w="25400" cap="flat" cmpd="sng">
            <a:solidFill>
              <a:srgbClr val="68596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3EFEA"/>
              </a:solidFill>
              <a:latin typeface="Arial"/>
              <a:ea typeface="Arial"/>
              <a:cs typeface="Arial"/>
              <a:sym typeface="Arial"/>
            </a:endParaRPr>
          </a:p>
        </p:txBody>
      </p:sp>
      <p:sp>
        <p:nvSpPr>
          <p:cNvPr id="136" name="Google Shape;136;ge38a59fbe2_0_1752"/>
          <p:cNvSpPr/>
          <p:nvPr/>
        </p:nvSpPr>
        <p:spPr>
          <a:xfrm rot="5400000">
            <a:off x="2902206" y="3288410"/>
            <a:ext cx="686100" cy="777600"/>
          </a:xfrm>
          <a:prstGeom prst="bentUpArrow">
            <a:avLst>
              <a:gd name="adj1" fmla="val 25000"/>
              <a:gd name="adj2" fmla="val 25844"/>
              <a:gd name="adj3" fmla="val 25000"/>
            </a:avLst>
          </a:prstGeom>
          <a:solidFill>
            <a:srgbClr val="1155CC"/>
          </a:solidFill>
          <a:ln w="25400" cap="flat" cmpd="sng">
            <a:solidFill>
              <a:srgbClr val="68596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3EFEA"/>
              </a:solidFill>
              <a:latin typeface="Arial"/>
              <a:ea typeface="Arial"/>
              <a:cs typeface="Arial"/>
              <a:sym typeface="Arial"/>
            </a:endParaRPr>
          </a:p>
        </p:txBody>
      </p:sp>
      <p:sp>
        <p:nvSpPr>
          <p:cNvPr id="137" name="Google Shape;137;ge38a59fbe2_0_1752"/>
          <p:cNvSpPr/>
          <p:nvPr/>
        </p:nvSpPr>
        <p:spPr>
          <a:xfrm rot="5400000">
            <a:off x="5303141" y="4902488"/>
            <a:ext cx="686100" cy="777600"/>
          </a:xfrm>
          <a:prstGeom prst="bentUpArrow">
            <a:avLst>
              <a:gd name="adj1" fmla="val 25000"/>
              <a:gd name="adj2" fmla="val 25844"/>
              <a:gd name="adj3" fmla="val 25000"/>
            </a:avLst>
          </a:prstGeom>
          <a:solidFill>
            <a:srgbClr val="1155CC"/>
          </a:solidFill>
          <a:ln w="25400" cap="flat" cmpd="sng">
            <a:solidFill>
              <a:srgbClr val="68596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3EFEA"/>
              </a:solidFill>
              <a:latin typeface="Arial"/>
              <a:ea typeface="Arial"/>
              <a:cs typeface="Arial"/>
              <a:sym typeface="Arial"/>
            </a:endParaRPr>
          </a:p>
        </p:txBody>
      </p:sp>
      <p:sp>
        <p:nvSpPr>
          <p:cNvPr id="138" name="Google Shape;138;ge38a59fbe2_0_1752"/>
          <p:cNvSpPr/>
          <p:nvPr/>
        </p:nvSpPr>
        <p:spPr>
          <a:xfrm rot="5400000">
            <a:off x="4153253" y="4132881"/>
            <a:ext cx="686100" cy="777600"/>
          </a:xfrm>
          <a:prstGeom prst="bentUpArrow">
            <a:avLst>
              <a:gd name="adj1" fmla="val 25000"/>
              <a:gd name="adj2" fmla="val 25844"/>
              <a:gd name="adj3" fmla="val 25000"/>
            </a:avLst>
          </a:prstGeom>
          <a:solidFill>
            <a:srgbClr val="1155CC"/>
          </a:solidFill>
          <a:ln w="25400" cap="flat" cmpd="sng">
            <a:solidFill>
              <a:srgbClr val="68596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3EFEA"/>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22"/>
          <p:cNvSpPr txBox="1">
            <a:spLocks noGrp="1"/>
          </p:cNvSpPr>
          <p:nvPr>
            <p:ph type="title"/>
          </p:nvPr>
        </p:nvSpPr>
        <p:spPr>
          <a:xfrm>
            <a:off x="719091" y="20279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Quattrocento Sans"/>
              <a:buNone/>
            </a:pPr>
            <a:r>
              <a:rPr lang="en-IN">
                <a:latin typeface="Quattrocento Sans"/>
                <a:ea typeface="Quattrocento Sans"/>
                <a:cs typeface="Quattrocento Sans"/>
                <a:sym typeface="Quattrocento Sans"/>
              </a:rPr>
              <a:t>REFERENCES</a:t>
            </a:r>
            <a:endParaRPr/>
          </a:p>
        </p:txBody>
      </p:sp>
      <p:sp>
        <p:nvSpPr>
          <p:cNvPr id="519" name="Google Shape;519;p22"/>
          <p:cNvSpPr txBox="1">
            <a:spLocks noGrp="1"/>
          </p:cNvSpPr>
          <p:nvPr>
            <p:ph type="body" idx="1"/>
          </p:nvPr>
        </p:nvSpPr>
        <p:spPr>
          <a:xfrm>
            <a:off x="587400" y="1528349"/>
            <a:ext cx="11017200" cy="4186800"/>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00000"/>
              </a:lnSpc>
              <a:spcBef>
                <a:spcPts val="0"/>
              </a:spcBef>
              <a:spcAft>
                <a:spcPts val="0"/>
              </a:spcAft>
              <a:buClr>
                <a:srgbClr val="000000"/>
              </a:buClr>
              <a:buSzPts val="2400"/>
              <a:buChar char="•"/>
            </a:pPr>
            <a:r>
              <a:rPr lang="en-IN" sz="1900" b="1" u="sng">
                <a:solidFill>
                  <a:schemeClr val="hlink"/>
                </a:solidFill>
                <a:latin typeface="Quattrocento Sans"/>
                <a:ea typeface="Quattrocento Sans"/>
                <a:cs typeface="Quattrocento Sans"/>
                <a:sym typeface="Quattrocento Sans"/>
                <a:hlinkClick r:id="rId3"/>
              </a:rPr>
              <a:t>https://www.youtube.com/watch?v=aHaOIvR00So</a:t>
            </a:r>
            <a:r>
              <a:rPr lang="en-IN" sz="2100">
                <a:latin typeface="Quattrocento Sans"/>
                <a:ea typeface="Quattrocento Sans"/>
                <a:cs typeface="Quattrocento Sans"/>
                <a:sym typeface="Quattrocento Sans"/>
              </a:rPr>
              <a:t>  -  </a:t>
            </a:r>
            <a:r>
              <a:rPr lang="en-IN" sz="2100" b="1">
                <a:latin typeface="Quattrocento Sans"/>
                <a:ea typeface="Quattrocento Sans"/>
                <a:cs typeface="Quattrocento Sans"/>
                <a:sym typeface="Quattrocento Sans"/>
              </a:rPr>
              <a:t>for learning Tableau</a:t>
            </a:r>
            <a:endParaRPr sz="2100">
              <a:latin typeface="Quattrocento Sans"/>
              <a:ea typeface="Quattrocento Sans"/>
              <a:cs typeface="Quattrocento Sans"/>
              <a:sym typeface="Quattrocento Sans"/>
            </a:endParaRPr>
          </a:p>
          <a:p>
            <a:pPr marL="228600" lvl="0" indent="-228600" algn="l" rtl="0">
              <a:lnSpc>
                <a:spcPct val="100000"/>
              </a:lnSpc>
              <a:spcBef>
                <a:spcPts val="1000"/>
              </a:spcBef>
              <a:spcAft>
                <a:spcPts val="0"/>
              </a:spcAft>
              <a:buClr>
                <a:schemeClr val="dk1"/>
              </a:buClr>
              <a:buSzPts val="2400"/>
              <a:buChar char="•"/>
            </a:pPr>
            <a:r>
              <a:rPr lang="en-IN" sz="2000" b="1" u="sng">
                <a:solidFill>
                  <a:schemeClr val="hlink"/>
                </a:solidFill>
                <a:latin typeface="Quattrocento Sans"/>
                <a:ea typeface="Quattrocento Sans"/>
                <a:cs typeface="Quattrocento Sans"/>
                <a:sym typeface="Quattrocento Sans"/>
                <a:hlinkClick r:id="rId4"/>
              </a:rPr>
              <a:t>https://www.youtube.com/watch?app=desktop&amp;v=7S_tz1z_5bA&amp;ab_channel=ProgrammingwithMosh</a:t>
            </a:r>
            <a:r>
              <a:rPr lang="en-IN" sz="2100">
                <a:latin typeface="Quattrocento Sans"/>
                <a:ea typeface="Quattrocento Sans"/>
                <a:cs typeface="Quattrocento Sans"/>
                <a:sym typeface="Quattrocento Sans"/>
              </a:rPr>
              <a:t>  -  </a:t>
            </a:r>
            <a:r>
              <a:rPr lang="en-IN" sz="2100" b="1">
                <a:latin typeface="Quattrocento Sans"/>
                <a:ea typeface="Quattrocento Sans"/>
                <a:cs typeface="Quattrocento Sans"/>
                <a:sym typeface="Quattrocento Sans"/>
              </a:rPr>
              <a:t>for learning MySQL</a:t>
            </a:r>
            <a:endParaRPr sz="2100">
              <a:latin typeface="Quattrocento Sans"/>
              <a:ea typeface="Quattrocento Sans"/>
              <a:cs typeface="Quattrocento Sans"/>
              <a:sym typeface="Quattrocento Sans"/>
            </a:endParaRPr>
          </a:p>
          <a:p>
            <a:pPr marL="228600" lvl="0" indent="-228600" algn="l" rtl="0">
              <a:lnSpc>
                <a:spcPct val="100000"/>
              </a:lnSpc>
              <a:spcBef>
                <a:spcPts val="1000"/>
              </a:spcBef>
              <a:spcAft>
                <a:spcPts val="0"/>
              </a:spcAft>
              <a:buClr>
                <a:schemeClr val="dk1"/>
              </a:buClr>
              <a:buSzPts val="2400"/>
              <a:buChar char="•"/>
            </a:pPr>
            <a:r>
              <a:rPr lang="en-IN" sz="1900" b="1" u="sng">
                <a:solidFill>
                  <a:schemeClr val="hlink"/>
                </a:solidFill>
                <a:latin typeface="Quattrocento Sans"/>
                <a:ea typeface="Quattrocento Sans"/>
                <a:cs typeface="Quattrocento Sans"/>
                <a:sym typeface="Quattrocento Sans"/>
                <a:hlinkClick r:id="rId5"/>
              </a:rPr>
              <a:t>https://www.kaggle.com/mathurinache/world-happiness-report?select=2015.csv</a:t>
            </a:r>
            <a:r>
              <a:rPr lang="en-IN" sz="2100" b="1">
                <a:latin typeface="Quattrocento Sans"/>
                <a:ea typeface="Quattrocento Sans"/>
                <a:cs typeface="Quattrocento Sans"/>
                <a:sym typeface="Quattrocento Sans"/>
              </a:rPr>
              <a:t> </a:t>
            </a:r>
            <a:r>
              <a:rPr lang="en-IN" sz="2100">
                <a:latin typeface="Quattrocento Sans"/>
                <a:ea typeface="Quattrocento Sans"/>
                <a:cs typeface="Quattrocento Sans"/>
                <a:sym typeface="Quattrocento Sans"/>
              </a:rPr>
              <a:t> -  </a:t>
            </a:r>
            <a:r>
              <a:rPr lang="en-IN" sz="2100" b="1">
                <a:latin typeface="Quattrocento Sans"/>
                <a:ea typeface="Quattrocento Sans"/>
                <a:cs typeface="Quattrocento Sans"/>
                <a:sym typeface="Quattrocento Sans"/>
              </a:rPr>
              <a:t>for Collecting Dataset</a:t>
            </a:r>
            <a:endParaRPr sz="2100" b="1">
              <a:latin typeface="Quattrocento Sans"/>
              <a:ea typeface="Quattrocento Sans"/>
              <a:cs typeface="Quattrocento Sans"/>
              <a:sym typeface="Quattrocento Sans"/>
            </a:endParaRPr>
          </a:p>
          <a:p>
            <a:pPr marL="457200" lvl="0" indent="-317500" algn="l" rtl="0">
              <a:lnSpc>
                <a:spcPct val="100000"/>
              </a:lnSpc>
              <a:spcBef>
                <a:spcPts val="1000"/>
              </a:spcBef>
              <a:spcAft>
                <a:spcPts val="0"/>
              </a:spcAft>
              <a:buSzPts val="1400"/>
              <a:buFont typeface="Quattrocento Sans"/>
              <a:buChar char="●"/>
            </a:pPr>
            <a:r>
              <a:rPr lang="en-IN" sz="2050" b="1" u="sng">
                <a:solidFill>
                  <a:schemeClr val="hlink"/>
                </a:solidFill>
                <a:hlinkClick r:id="rId6"/>
              </a:rPr>
              <a:t>https://plnkr.co/edit/ZSfSja?p=info&amp;preview</a:t>
            </a:r>
            <a:r>
              <a:rPr lang="en-IN" sz="2100">
                <a:latin typeface="Quattrocento Sans"/>
                <a:ea typeface="Quattrocento Sans"/>
                <a:cs typeface="Quattrocento Sans"/>
                <a:sym typeface="Quattrocento Sans"/>
              </a:rPr>
              <a:t>  -  </a:t>
            </a:r>
            <a:r>
              <a:rPr lang="en-IN" sz="2100" b="1">
                <a:latin typeface="Quattrocento Sans"/>
                <a:ea typeface="Quattrocento Sans"/>
                <a:cs typeface="Quattrocento Sans"/>
                <a:sym typeface="Quattrocento Sans"/>
              </a:rPr>
              <a:t>for integration of Tableau into Website</a:t>
            </a:r>
            <a:endParaRPr sz="2100" b="1">
              <a:latin typeface="Quattrocento Sans"/>
              <a:ea typeface="Quattrocento Sans"/>
              <a:cs typeface="Quattrocento Sans"/>
              <a:sym typeface="Quattrocento Sans"/>
            </a:endParaRPr>
          </a:p>
          <a:p>
            <a:pPr marL="457200" lvl="0" indent="-320675" algn="l" rtl="0">
              <a:lnSpc>
                <a:spcPct val="100000"/>
              </a:lnSpc>
              <a:spcBef>
                <a:spcPts val="1000"/>
              </a:spcBef>
              <a:spcAft>
                <a:spcPts val="0"/>
              </a:spcAft>
              <a:buSzPts val="1450"/>
              <a:buFont typeface="Quattrocento Sans"/>
              <a:buChar char="●"/>
            </a:pPr>
            <a:r>
              <a:rPr lang="en-IN" sz="2025" b="1" u="sng">
                <a:solidFill>
                  <a:schemeClr val="hlink"/>
                </a:solidFill>
                <a:latin typeface="Quattrocento Sans"/>
                <a:ea typeface="Quattrocento Sans"/>
                <a:cs typeface="Quattrocento Sans"/>
                <a:sym typeface="Quattrocento Sans"/>
                <a:hlinkClick r:id="rId7"/>
              </a:rPr>
              <a:t>https://www.datacamp.com/community/tutorials/git-push-pull</a:t>
            </a:r>
            <a:r>
              <a:rPr lang="en-IN" sz="2100" b="1">
                <a:latin typeface="Quattrocento Sans"/>
                <a:ea typeface="Quattrocento Sans"/>
                <a:cs typeface="Quattrocento Sans"/>
                <a:sym typeface="Quattrocento Sans"/>
              </a:rPr>
              <a:t> - for using github Repository</a:t>
            </a:r>
            <a:endParaRPr sz="2100" b="1">
              <a:latin typeface="Quattrocento Sans"/>
              <a:ea typeface="Quattrocento Sans"/>
              <a:cs typeface="Quattrocento Sans"/>
              <a:sym typeface="Quattrocento Sans"/>
            </a:endParaRPr>
          </a:p>
          <a:p>
            <a:pPr marL="457200" lvl="0" indent="-307975" algn="l" rtl="0">
              <a:lnSpc>
                <a:spcPct val="90000"/>
              </a:lnSpc>
              <a:spcBef>
                <a:spcPts val="1000"/>
              </a:spcBef>
              <a:spcAft>
                <a:spcPts val="0"/>
              </a:spcAft>
              <a:buSzPts val="1250"/>
              <a:buFont typeface="Quattrocento Sans"/>
              <a:buChar char="●"/>
            </a:pPr>
            <a:r>
              <a:rPr lang="en-IN" sz="2050" b="1" u="sng">
                <a:solidFill>
                  <a:schemeClr val="hlink"/>
                </a:solidFill>
                <a:latin typeface="Quattrocento Sans"/>
                <a:ea typeface="Quattrocento Sans"/>
                <a:cs typeface="Quattrocento Sans"/>
                <a:sym typeface="Quattrocento Sans"/>
                <a:hlinkClick r:id="rId8"/>
              </a:rPr>
              <a:t>https://m.youtube.com/watch?v=bJKejcQJqHE</a:t>
            </a:r>
            <a:r>
              <a:rPr lang="en-IN" sz="2100" b="1">
                <a:latin typeface="Quattrocento Sans"/>
                <a:ea typeface="Quattrocento Sans"/>
                <a:cs typeface="Quattrocento Sans"/>
                <a:sym typeface="Quattrocento Sans"/>
              </a:rPr>
              <a:t>  -  for referring related to Angular 2.0</a:t>
            </a:r>
            <a:endParaRPr sz="2100" b="1">
              <a:latin typeface="Quattrocento Sans"/>
              <a:ea typeface="Quattrocento Sans"/>
              <a:cs typeface="Quattrocento Sans"/>
              <a:sym typeface="Quattrocento Sans"/>
            </a:endParaRPr>
          </a:p>
          <a:p>
            <a:pPr marL="457200" lvl="0" indent="-314325" algn="l" rtl="0">
              <a:lnSpc>
                <a:spcPct val="90000"/>
              </a:lnSpc>
              <a:spcBef>
                <a:spcPts val="1000"/>
              </a:spcBef>
              <a:spcAft>
                <a:spcPts val="0"/>
              </a:spcAft>
              <a:buSzPts val="1350"/>
              <a:buFont typeface="Quattrocento Sans"/>
              <a:buChar char="●"/>
            </a:pPr>
            <a:r>
              <a:rPr lang="en-IN" sz="2050" b="1" u="sng">
                <a:solidFill>
                  <a:schemeClr val="hlink"/>
                </a:solidFill>
                <a:latin typeface="Quattrocento Sans"/>
                <a:ea typeface="Quattrocento Sans"/>
                <a:cs typeface="Quattrocento Sans"/>
                <a:sym typeface="Quattrocento Sans"/>
                <a:hlinkClick r:id="rId9"/>
              </a:rPr>
              <a:t>https://m.youtube.com/watch?v=k1RI5locZE4</a:t>
            </a:r>
            <a:r>
              <a:rPr lang="en-IN" sz="2100" b="1">
                <a:latin typeface="Quattrocento Sans"/>
                <a:ea typeface="Quattrocento Sans"/>
                <a:cs typeface="Quattrocento Sans"/>
                <a:sym typeface="Quattrocento Sans"/>
              </a:rPr>
              <a:t>  -  for learning AWS</a:t>
            </a:r>
            <a:endParaRPr sz="2100" b="1">
              <a:latin typeface="Quattrocento Sans"/>
              <a:ea typeface="Quattrocento Sans"/>
              <a:cs typeface="Quattrocento Sans"/>
              <a:sym typeface="Quattrocento Sans"/>
            </a:endParaRPr>
          </a:p>
          <a:p>
            <a:pPr marL="457200" lvl="0" indent="-314325" algn="l" rtl="0">
              <a:lnSpc>
                <a:spcPct val="90000"/>
              </a:lnSpc>
              <a:spcBef>
                <a:spcPts val="1000"/>
              </a:spcBef>
              <a:spcAft>
                <a:spcPts val="1000"/>
              </a:spcAft>
              <a:buSzPts val="1350"/>
              <a:buFont typeface="Quattrocento Sans"/>
              <a:buChar char="●"/>
            </a:pPr>
            <a:r>
              <a:rPr lang="en-IN" sz="2050" b="1" u="sng">
                <a:solidFill>
                  <a:schemeClr val="hlink"/>
                </a:solidFill>
                <a:latin typeface="Quattrocento Sans"/>
                <a:ea typeface="Quattrocento Sans"/>
                <a:cs typeface="Quattrocento Sans"/>
                <a:sym typeface="Quattrocento Sans"/>
                <a:hlinkClick r:id="rId10"/>
              </a:rPr>
              <a:t>https://m.youtube.com/watch?v=CI2kX2EFhWc</a:t>
            </a:r>
            <a:r>
              <a:rPr lang="en-IN" sz="2100" b="1">
                <a:latin typeface="Quattrocento Sans"/>
                <a:ea typeface="Quattrocento Sans"/>
                <a:cs typeface="Quattrocento Sans"/>
                <a:sym typeface="Quattrocento Sans"/>
              </a:rPr>
              <a:t>  -  for learning React JS</a:t>
            </a:r>
            <a:endParaRPr sz="2100" b="1">
              <a:latin typeface="Quattrocento Sans"/>
              <a:ea typeface="Quattrocento Sans"/>
              <a:cs typeface="Quattrocento Sans"/>
              <a:sym typeface="Quattrocento Sans"/>
            </a:endParaRPr>
          </a:p>
        </p:txBody>
      </p:sp>
      <p:sp>
        <p:nvSpPr>
          <p:cNvPr id="520" name="Google Shape;520;p2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3"/>
          <p:cNvSpPr txBox="1">
            <a:spLocks noGrp="1"/>
          </p:cNvSpPr>
          <p:nvPr>
            <p:ph type="title"/>
          </p:nvPr>
        </p:nvSpPr>
        <p:spPr>
          <a:xfrm>
            <a:off x="2976814" y="2574771"/>
            <a:ext cx="6060818" cy="170845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8800"/>
              <a:buFont typeface="Quattrocento Sans"/>
              <a:buNone/>
            </a:pPr>
            <a:r>
              <a:rPr lang="en-IN" sz="8800" b="1">
                <a:latin typeface="Quattrocento Sans"/>
                <a:ea typeface="Quattrocento Sans"/>
                <a:cs typeface="Quattrocento Sans"/>
                <a:sym typeface="Quattrocento Sans"/>
              </a:rPr>
              <a:t>Thank you!</a:t>
            </a:r>
            <a:endParaRPr/>
          </a:p>
        </p:txBody>
      </p:sp>
      <p:sp>
        <p:nvSpPr>
          <p:cNvPr id="526" name="Google Shape;526;p2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61</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dfc2692fd9_0_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IN"/>
              <a:t>TABLEAU INTRODUCTION</a:t>
            </a:r>
            <a:endParaRPr/>
          </a:p>
        </p:txBody>
      </p:sp>
      <p:sp>
        <p:nvSpPr>
          <p:cNvPr id="144" name="Google Shape;144;gdfc2692fd9_0_2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457200" lvl="0" indent="-381000" algn="l" rtl="0">
              <a:lnSpc>
                <a:spcPct val="90000"/>
              </a:lnSpc>
              <a:spcBef>
                <a:spcPts val="1000"/>
              </a:spcBef>
              <a:spcAft>
                <a:spcPts val="0"/>
              </a:spcAft>
              <a:buClr>
                <a:srgbClr val="202124"/>
              </a:buClr>
              <a:buSzPts val="2400"/>
              <a:buFont typeface="Roboto"/>
              <a:buChar char="●"/>
            </a:pPr>
            <a:r>
              <a:rPr lang="en-IN" sz="2400">
                <a:solidFill>
                  <a:srgbClr val="202124"/>
                </a:solidFill>
                <a:highlight>
                  <a:srgbClr val="FFFFFF"/>
                </a:highlight>
                <a:latin typeface="Roboto"/>
                <a:ea typeface="Roboto"/>
                <a:cs typeface="Roboto"/>
                <a:sym typeface="Roboto"/>
              </a:rPr>
              <a:t>Tableau is a visual analytics platform transforming the way we use data to solve problems—empowering people and organizations to make the most of their data.</a:t>
            </a:r>
            <a:endParaRPr sz="2400">
              <a:solidFill>
                <a:srgbClr val="202124"/>
              </a:solidFill>
              <a:highlight>
                <a:srgbClr val="FFFFFF"/>
              </a:highlight>
              <a:latin typeface="Roboto"/>
              <a:ea typeface="Roboto"/>
              <a:cs typeface="Roboto"/>
              <a:sym typeface="Roboto"/>
            </a:endParaRPr>
          </a:p>
          <a:p>
            <a:pPr marL="457200" lvl="0" indent="0" algn="l" rtl="0">
              <a:lnSpc>
                <a:spcPct val="90000"/>
              </a:lnSpc>
              <a:spcBef>
                <a:spcPts val="1000"/>
              </a:spcBef>
              <a:spcAft>
                <a:spcPts val="0"/>
              </a:spcAft>
              <a:buSzPts val="1800"/>
              <a:buNone/>
            </a:pPr>
            <a:endParaRPr sz="2400">
              <a:solidFill>
                <a:srgbClr val="202124"/>
              </a:solidFill>
              <a:highlight>
                <a:srgbClr val="FFFFFF"/>
              </a:highlight>
              <a:latin typeface="Roboto"/>
              <a:ea typeface="Roboto"/>
              <a:cs typeface="Roboto"/>
              <a:sym typeface="Roboto"/>
            </a:endParaRPr>
          </a:p>
          <a:p>
            <a:pPr marL="457200" lvl="0" indent="-381000" algn="l" rtl="0">
              <a:lnSpc>
                <a:spcPct val="90000"/>
              </a:lnSpc>
              <a:spcBef>
                <a:spcPts val="1000"/>
              </a:spcBef>
              <a:spcAft>
                <a:spcPts val="0"/>
              </a:spcAft>
              <a:buClr>
                <a:srgbClr val="202124"/>
              </a:buClr>
              <a:buSzPts val="2400"/>
              <a:buFont typeface="Roboto"/>
              <a:buChar char="●"/>
            </a:pPr>
            <a:r>
              <a:rPr lang="en-IN" sz="2400">
                <a:solidFill>
                  <a:srgbClr val="202124"/>
                </a:solidFill>
                <a:highlight>
                  <a:srgbClr val="FFFFFF"/>
                </a:highlight>
                <a:latin typeface="Roboto"/>
                <a:ea typeface="Roboto"/>
                <a:cs typeface="Roboto"/>
                <a:sym typeface="Roboto"/>
              </a:rPr>
              <a:t>It is one of the fastest evolving Business Intelligence (BI) and data visualization tool. </a:t>
            </a:r>
            <a:endParaRPr sz="2400">
              <a:solidFill>
                <a:srgbClr val="202124"/>
              </a:solidFill>
              <a:highlight>
                <a:srgbClr val="FFFFFF"/>
              </a:highlight>
              <a:latin typeface="Roboto"/>
              <a:ea typeface="Roboto"/>
              <a:cs typeface="Roboto"/>
              <a:sym typeface="Roboto"/>
            </a:endParaRPr>
          </a:p>
          <a:p>
            <a:pPr marL="457200" lvl="0" indent="0" algn="l" rtl="0">
              <a:lnSpc>
                <a:spcPct val="90000"/>
              </a:lnSpc>
              <a:spcBef>
                <a:spcPts val="1000"/>
              </a:spcBef>
              <a:spcAft>
                <a:spcPts val="0"/>
              </a:spcAft>
              <a:buSzPts val="1800"/>
              <a:buNone/>
            </a:pPr>
            <a:endParaRPr sz="2400">
              <a:solidFill>
                <a:srgbClr val="202124"/>
              </a:solidFill>
              <a:highlight>
                <a:srgbClr val="FFFFFF"/>
              </a:highlight>
              <a:latin typeface="Roboto"/>
              <a:ea typeface="Roboto"/>
              <a:cs typeface="Roboto"/>
              <a:sym typeface="Roboto"/>
            </a:endParaRPr>
          </a:p>
          <a:p>
            <a:pPr marL="457200" lvl="0" indent="-381000" algn="l" rtl="0">
              <a:lnSpc>
                <a:spcPct val="90000"/>
              </a:lnSpc>
              <a:spcBef>
                <a:spcPts val="1000"/>
              </a:spcBef>
              <a:spcAft>
                <a:spcPts val="0"/>
              </a:spcAft>
              <a:buClr>
                <a:srgbClr val="202124"/>
              </a:buClr>
              <a:buSzPts val="2400"/>
              <a:buFont typeface="Roboto"/>
              <a:buChar char="●"/>
            </a:pPr>
            <a:r>
              <a:rPr lang="en-IN" sz="2400">
                <a:solidFill>
                  <a:srgbClr val="202124"/>
                </a:solidFill>
                <a:highlight>
                  <a:srgbClr val="FFFFFF"/>
                </a:highlight>
                <a:latin typeface="Roboto"/>
                <a:ea typeface="Roboto"/>
                <a:cs typeface="Roboto"/>
                <a:sym typeface="Roboto"/>
              </a:rPr>
              <a:t>It is very fast to deploy, easy to learn and very intuitive to use for a customer.</a:t>
            </a:r>
            <a:endParaRPr sz="3800">
              <a:solidFill>
                <a:srgbClr val="202124"/>
              </a:solidFill>
              <a:highlight>
                <a:srgbClr val="FFFFFF"/>
              </a:highlight>
              <a:latin typeface="Roboto"/>
              <a:ea typeface="Roboto"/>
              <a:cs typeface="Roboto"/>
              <a:sym typeface="Roboto"/>
            </a:endParaRPr>
          </a:p>
        </p:txBody>
      </p:sp>
      <p:sp>
        <p:nvSpPr>
          <p:cNvPr id="145" name="Google Shape;145;gdfc2692fd9_0_2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dfc2692fd9_0_3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IN"/>
              <a:t>MYSQL INTRODUCTION</a:t>
            </a:r>
            <a:endParaRPr/>
          </a:p>
        </p:txBody>
      </p:sp>
      <p:sp>
        <p:nvSpPr>
          <p:cNvPr id="151" name="Google Shape;151;gdfc2692fd9_0_3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lnSpcReduction="10000"/>
          </a:bodyPr>
          <a:lstStyle/>
          <a:p>
            <a:pPr marL="457200" lvl="0" indent="-381000" algn="l" rtl="0">
              <a:lnSpc>
                <a:spcPct val="90000"/>
              </a:lnSpc>
              <a:spcBef>
                <a:spcPts val="1000"/>
              </a:spcBef>
              <a:spcAft>
                <a:spcPts val="0"/>
              </a:spcAft>
              <a:buClr>
                <a:srgbClr val="202124"/>
              </a:buClr>
              <a:buSzPts val="2400"/>
              <a:buFont typeface="Roboto"/>
              <a:buChar char="●"/>
            </a:pPr>
            <a:r>
              <a:rPr lang="en-IN" sz="2400">
                <a:solidFill>
                  <a:srgbClr val="202124"/>
                </a:solidFill>
                <a:highlight>
                  <a:srgbClr val="FFFFFF"/>
                </a:highlight>
                <a:latin typeface="Roboto"/>
                <a:ea typeface="Roboto"/>
                <a:cs typeface="Roboto"/>
                <a:sym typeface="Roboto"/>
              </a:rPr>
              <a:t>MySQL is the world's most popular open source database. </a:t>
            </a:r>
            <a:endParaRPr sz="2400">
              <a:solidFill>
                <a:srgbClr val="202124"/>
              </a:solidFill>
              <a:highlight>
                <a:srgbClr val="FFFFFF"/>
              </a:highlight>
              <a:latin typeface="Roboto"/>
              <a:ea typeface="Roboto"/>
              <a:cs typeface="Roboto"/>
              <a:sym typeface="Roboto"/>
            </a:endParaRPr>
          </a:p>
          <a:p>
            <a:pPr marL="457200" lvl="0" indent="0" algn="l" rtl="0">
              <a:lnSpc>
                <a:spcPct val="90000"/>
              </a:lnSpc>
              <a:spcBef>
                <a:spcPts val="1000"/>
              </a:spcBef>
              <a:spcAft>
                <a:spcPts val="0"/>
              </a:spcAft>
              <a:buSzPts val="1800"/>
              <a:buNone/>
            </a:pPr>
            <a:endParaRPr sz="2400">
              <a:solidFill>
                <a:srgbClr val="202124"/>
              </a:solidFill>
              <a:highlight>
                <a:srgbClr val="FFFFFF"/>
              </a:highlight>
              <a:latin typeface="Roboto"/>
              <a:ea typeface="Roboto"/>
              <a:cs typeface="Roboto"/>
              <a:sym typeface="Roboto"/>
            </a:endParaRPr>
          </a:p>
          <a:p>
            <a:pPr marL="457200" lvl="0" indent="-381000" algn="l" rtl="0">
              <a:lnSpc>
                <a:spcPct val="90000"/>
              </a:lnSpc>
              <a:spcBef>
                <a:spcPts val="1000"/>
              </a:spcBef>
              <a:spcAft>
                <a:spcPts val="0"/>
              </a:spcAft>
              <a:buClr>
                <a:srgbClr val="202124"/>
              </a:buClr>
              <a:buSzPts val="2400"/>
              <a:buFont typeface="Roboto"/>
              <a:buChar char="●"/>
            </a:pPr>
            <a:r>
              <a:rPr lang="en-IN" sz="2400">
                <a:solidFill>
                  <a:srgbClr val="202124"/>
                </a:solidFill>
                <a:highlight>
                  <a:srgbClr val="FFFFFF"/>
                </a:highlight>
                <a:latin typeface="Roboto"/>
                <a:ea typeface="Roboto"/>
                <a:cs typeface="Roboto"/>
                <a:sym typeface="Roboto"/>
              </a:rPr>
              <a:t>It can cost-effectively help you deliver high performance, scalable database applications.</a:t>
            </a:r>
            <a:endParaRPr sz="2400">
              <a:solidFill>
                <a:srgbClr val="202124"/>
              </a:solidFill>
              <a:highlight>
                <a:srgbClr val="FFFFFF"/>
              </a:highlight>
              <a:latin typeface="Roboto"/>
              <a:ea typeface="Roboto"/>
              <a:cs typeface="Roboto"/>
              <a:sym typeface="Roboto"/>
            </a:endParaRPr>
          </a:p>
          <a:p>
            <a:pPr marL="457200" lvl="0" indent="0" algn="l" rtl="0">
              <a:lnSpc>
                <a:spcPct val="90000"/>
              </a:lnSpc>
              <a:spcBef>
                <a:spcPts val="1000"/>
              </a:spcBef>
              <a:spcAft>
                <a:spcPts val="0"/>
              </a:spcAft>
              <a:buSzPts val="1800"/>
              <a:buNone/>
            </a:pPr>
            <a:endParaRPr sz="2400">
              <a:solidFill>
                <a:srgbClr val="202124"/>
              </a:solidFill>
              <a:highlight>
                <a:srgbClr val="FFFFFF"/>
              </a:highlight>
              <a:latin typeface="Roboto"/>
              <a:ea typeface="Roboto"/>
              <a:cs typeface="Roboto"/>
              <a:sym typeface="Roboto"/>
            </a:endParaRPr>
          </a:p>
          <a:p>
            <a:pPr marL="457200" lvl="0" indent="-381000" algn="l" rtl="0">
              <a:lnSpc>
                <a:spcPct val="90000"/>
              </a:lnSpc>
              <a:spcBef>
                <a:spcPts val="1000"/>
              </a:spcBef>
              <a:spcAft>
                <a:spcPts val="0"/>
              </a:spcAft>
              <a:buClr>
                <a:srgbClr val="202124"/>
              </a:buClr>
              <a:buSzPts val="2400"/>
              <a:buFont typeface="Roboto"/>
              <a:buChar char="●"/>
            </a:pPr>
            <a:r>
              <a:rPr lang="en-IN" sz="2400">
                <a:solidFill>
                  <a:srgbClr val="202124"/>
                </a:solidFill>
                <a:highlight>
                  <a:srgbClr val="FFFFFF"/>
                </a:highlight>
                <a:latin typeface="Roboto"/>
                <a:ea typeface="Roboto"/>
                <a:cs typeface="Roboto"/>
                <a:sym typeface="Roboto"/>
              </a:rPr>
              <a:t>It is a relational database management system based on the Structured Query Language, which is the popular language for accessing and managing the records in the database. </a:t>
            </a:r>
            <a:endParaRPr sz="2400">
              <a:solidFill>
                <a:srgbClr val="202124"/>
              </a:solidFill>
              <a:highlight>
                <a:srgbClr val="FFFFFF"/>
              </a:highlight>
              <a:latin typeface="Roboto"/>
              <a:ea typeface="Roboto"/>
              <a:cs typeface="Roboto"/>
              <a:sym typeface="Roboto"/>
            </a:endParaRPr>
          </a:p>
          <a:p>
            <a:pPr marL="457200" lvl="0" indent="0" algn="l" rtl="0">
              <a:lnSpc>
                <a:spcPct val="90000"/>
              </a:lnSpc>
              <a:spcBef>
                <a:spcPts val="1000"/>
              </a:spcBef>
              <a:spcAft>
                <a:spcPts val="0"/>
              </a:spcAft>
              <a:buSzPts val="1800"/>
              <a:buNone/>
            </a:pPr>
            <a:endParaRPr sz="2400">
              <a:solidFill>
                <a:srgbClr val="202124"/>
              </a:solidFill>
              <a:highlight>
                <a:srgbClr val="FFFFFF"/>
              </a:highlight>
              <a:latin typeface="Roboto"/>
              <a:ea typeface="Roboto"/>
              <a:cs typeface="Roboto"/>
              <a:sym typeface="Roboto"/>
            </a:endParaRPr>
          </a:p>
          <a:p>
            <a:pPr marL="457200" lvl="0" indent="-381000" algn="l" rtl="0">
              <a:lnSpc>
                <a:spcPct val="90000"/>
              </a:lnSpc>
              <a:spcBef>
                <a:spcPts val="1000"/>
              </a:spcBef>
              <a:spcAft>
                <a:spcPts val="0"/>
              </a:spcAft>
              <a:buClr>
                <a:srgbClr val="202124"/>
              </a:buClr>
              <a:buSzPts val="2400"/>
              <a:buFont typeface="Roboto"/>
              <a:buChar char="●"/>
            </a:pPr>
            <a:r>
              <a:rPr lang="en-IN" sz="2400">
                <a:solidFill>
                  <a:srgbClr val="202124"/>
                </a:solidFill>
                <a:highlight>
                  <a:srgbClr val="FFFFFF"/>
                </a:highlight>
                <a:latin typeface="Roboto"/>
                <a:ea typeface="Roboto"/>
                <a:cs typeface="Roboto"/>
                <a:sym typeface="Roboto"/>
              </a:rPr>
              <a:t>It is open-source and free software under the GNU license. It is supported by Oracle Company.</a:t>
            </a:r>
            <a:endParaRPr sz="3800">
              <a:solidFill>
                <a:srgbClr val="202124"/>
              </a:solidFill>
              <a:highlight>
                <a:srgbClr val="FFFFFF"/>
              </a:highlight>
              <a:latin typeface="Roboto"/>
              <a:ea typeface="Roboto"/>
              <a:cs typeface="Roboto"/>
              <a:sym typeface="Roboto"/>
            </a:endParaRPr>
          </a:p>
        </p:txBody>
      </p:sp>
      <p:sp>
        <p:nvSpPr>
          <p:cNvPr id="152" name="Google Shape;152;gdfc2692fd9_0_3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dfc2692fd9_0_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IN"/>
              <a:t>INFORMATIONS GIVEN IN DATASET</a:t>
            </a:r>
            <a:endParaRPr/>
          </a:p>
        </p:txBody>
      </p:sp>
      <p:sp>
        <p:nvSpPr>
          <p:cNvPr id="158" name="Google Shape;158;gdfc2692fd9_0_14"/>
          <p:cNvSpPr txBox="1">
            <a:spLocks noGrp="1"/>
          </p:cNvSpPr>
          <p:nvPr>
            <p:ph type="body" idx="1"/>
          </p:nvPr>
        </p:nvSpPr>
        <p:spPr>
          <a:xfrm>
            <a:off x="838200" y="1605450"/>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IN"/>
              <a:t>The dataset provides the happiness rank for nearly 150 countries for the past 6 years.</a:t>
            </a:r>
            <a:endParaRPr/>
          </a:p>
          <a:p>
            <a:pPr marL="457200" lvl="0" indent="-342900" algn="l" rtl="0">
              <a:lnSpc>
                <a:spcPct val="90000"/>
              </a:lnSpc>
              <a:spcBef>
                <a:spcPts val="0"/>
              </a:spcBef>
              <a:spcAft>
                <a:spcPts val="0"/>
              </a:spcAft>
              <a:buSzPts val="1800"/>
              <a:buChar char="●"/>
            </a:pPr>
            <a:r>
              <a:rPr lang="en-IN"/>
              <a:t>The rank is calculated based on various parameters like GDP and the rank given by people of the sample for different questions asked.</a:t>
            </a:r>
            <a:endParaRPr/>
          </a:p>
          <a:p>
            <a:pPr marL="457200" lvl="0" indent="-342900" algn="l" rtl="0">
              <a:lnSpc>
                <a:spcPct val="90000"/>
              </a:lnSpc>
              <a:spcBef>
                <a:spcPts val="0"/>
              </a:spcBef>
              <a:spcAft>
                <a:spcPts val="0"/>
              </a:spcAft>
              <a:buSzPts val="1800"/>
              <a:buChar char="●"/>
            </a:pPr>
            <a:r>
              <a:rPr lang="en-IN"/>
              <a:t>The questions were mainly based on what rank they would give on the factors for contribution towards their happiness.</a:t>
            </a:r>
            <a:endParaRPr/>
          </a:p>
          <a:p>
            <a:pPr marL="457200" lvl="0" indent="-342900" algn="l" rtl="0">
              <a:lnSpc>
                <a:spcPct val="90000"/>
              </a:lnSpc>
              <a:spcBef>
                <a:spcPts val="0"/>
              </a:spcBef>
              <a:spcAft>
                <a:spcPts val="0"/>
              </a:spcAft>
              <a:buSzPts val="1800"/>
              <a:buChar char="●"/>
            </a:pPr>
            <a:r>
              <a:rPr lang="en-IN"/>
              <a:t>The factors were mainly:</a:t>
            </a:r>
            <a:endParaRPr/>
          </a:p>
          <a:p>
            <a:pPr marL="914400" lvl="1" indent="-342900" algn="l" rtl="0">
              <a:lnSpc>
                <a:spcPct val="90000"/>
              </a:lnSpc>
              <a:spcBef>
                <a:spcPts val="0"/>
              </a:spcBef>
              <a:spcAft>
                <a:spcPts val="0"/>
              </a:spcAft>
              <a:buSzPts val="1800"/>
              <a:buChar char="○"/>
            </a:pPr>
            <a:r>
              <a:rPr lang="en-IN"/>
              <a:t>Family</a:t>
            </a:r>
            <a:endParaRPr/>
          </a:p>
          <a:p>
            <a:pPr marL="914400" lvl="1" indent="-342900" algn="l" rtl="0">
              <a:lnSpc>
                <a:spcPct val="90000"/>
              </a:lnSpc>
              <a:spcBef>
                <a:spcPts val="0"/>
              </a:spcBef>
              <a:spcAft>
                <a:spcPts val="0"/>
              </a:spcAft>
              <a:buSzPts val="1800"/>
              <a:buChar char="○"/>
            </a:pPr>
            <a:r>
              <a:rPr lang="en-IN"/>
              <a:t>Freedom</a:t>
            </a:r>
            <a:endParaRPr/>
          </a:p>
          <a:p>
            <a:pPr marL="914400" lvl="1" indent="-342900" algn="l" rtl="0">
              <a:lnSpc>
                <a:spcPct val="90000"/>
              </a:lnSpc>
              <a:spcBef>
                <a:spcPts val="0"/>
              </a:spcBef>
              <a:spcAft>
                <a:spcPts val="0"/>
              </a:spcAft>
              <a:buSzPts val="1800"/>
              <a:buChar char="○"/>
            </a:pPr>
            <a:r>
              <a:rPr lang="en-IN"/>
              <a:t>Trust Towards Government</a:t>
            </a:r>
            <a:endParaRPr/>
          </a:p>
          <a:p>
            <a:pPr marL="914400" lvl="1" indent="-342900" algn="l" rtl="0">
              <a:lnSpc>
                <a:spcPct val="90000"/>
              </a:lnSpc>
              <a:spcBef>
                <a:spcPts val="0"/>
              </a:spcBef>
              <a:spcAft>
                <a:spcPts val="0"/>
              </a:spcAft>
              <a:buSzPts val="1800"/>
              <a:buChar char="○"/>
            </a:pPr>
            <a:r>
              <a:rPr lang="en-IN"/>
              <a:t>Health (Life Expectancy)</a:t>
            </a:r>
            <a:endParaRPr/>
          </a:p>
        </p:txBody>
      </p:sp>
      <p:sp>
        <p:nvSpPr>
          <p:cNvPr id="159" name="Google Shape;159;gdfc2692fd9_0_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9</a:t>
            </a:f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TotalTime>
  <Words>1276</Words>
  <Application>Microsoft Office PowerPoint</Application>
  <PresentationFormat>Widescreen</PresentationFormat>
  <Paragraphs>215</Paragraphs>
  <Slides>61</Slides>
  <Notes>61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Quattrocento Sans</vt:lpstr>
      <vt:lpstr>Calibri</vt:lpstr>
      <vt:lpstr>Roboto</vt:lpstr>
      <vt:lpstr>Roboto Medium</vt:lpstr>
      <vt:lpstr>Arial</vt:lpstr>
      <vt:lpstr>Roboto Thin</vt:lpstr>
      <vt:lpstr>Comic Sans MS</vt:lpstr>
      <vt:lpstr>Office Theme</vt:lpstr>
      <vt:lpstr>INT-200 Internship Quarter 4 (I Year) SECOND REVIEW</vt:lpstr>
      <vt:lpstr>PLAN OF THE TALK</vt:lpstr>
      <vt:lpstr>INTRODUCTION</vt:lpstr>
      <vt:lpstr>OBJECTIVES</vt:lpstr>
      <vt:lpstr>SOFTWARE REQUIREMENTS</vt:lpstr>
      <vt:lpstr>METHODOLOGY</vt:lpstr>
      <vt:lpstr>TABLEAU INTRODUCTION</vt:lpstr>
      <vt:lpstr>MYSQL INTRODUCTION</vt:lpstr>
      <vt:lpstr>INFORMATIONS GIVEN IN DATASET</vt:lpstr>
      <vt:lpstr>QUESTIONS TO BE ADDRESSED</vt:lpstr>
      <vt:lpstr>TABLEAU OUTPUT (Q0)</vt:lpstr>
      <vt:lpstr>PowerPoint Presentation</vt:lpstr>
      <vt:lpstr>PowerPoint Presentation</vt:lpstr>
      <vt:lpstr>PowerPoint Presentation</vt:lpstr>
      <vt:lpstr>TABLEAU OUTPUT (Q1)</vt:lpstr>
      <vt:lpstr>PowerPoint Presentation</vt:lpstr>
      <vt:lpstr>PowerPoint Presentation</vt:lpstr>
      <vt:lpstr>PowerPoint Presentation</vt:lpstr>
      <vt:lpstr>PowerPoint Presentation</vt:lpstr>
      <vt:lpstr>PowerPoint Presentation</vt:lpstr>
      <vt:lpstr>PowerPoint Presentation</vt:lpstr>
      <vt:lpstr>TABLEAU OUTPUT (Q2)</vt:lpstr>
      <vt:lpstr>PowerPoint Presentation</vt:lpstr>
      <vt:lpstr>PowerPoint Presentation</vt:lpstr>
      <vt:lpstr>PowerPoint Presentation</vt:lpstr>
      <vt:lpstr>PowerPoint Presentation</vt:lpstr>
      <vt:lpstr>PowerPoint Presentation</vt:lpstr>
      <vt:lpstr>TABLEAU OUTPUT (Q3)</vt:lpstr>
      <vt:lpstr>PowerPoint Presentation</vt:lpstr>
      <vt:lpstr>PowerPoint Presentation</vt:lpstr>
      <vt:lpstr>PowerPoint Presentation</vt:lpstr>
      <vt:lpstr>PowerPoint Presentation</vt:lpstr>
      <vt:lpstr>TABLEAU OUTPUT (Q4)</vt:lpstr>
      <vt:lpstr>PowerPoint Presentation</vt:lpstr>
      <vt:lpstr>PowerPoint Presentation</vt:lpstr>
      <vt:lpstr>PowerPoint Presentation</vt:lpstr>
      <vt:lpstr>PowerPoint Presentation</vt:lpstr>
      <vt:lpstr>TABLEAU OUTPUT (Q5)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TABLEAU OUTPUT (Q6)</vt:lpstr>
      <vt:lpstr>PowerPoint Presentation</vt:lpstr>
      <vt:lpstr>PowerPoint Presentation</vt:lpstr>
      <vt:lpstr>PowerPoint Presentation</vt:lpstr>
      <vt:lpstr>PowerPoint Presentation</vt:lpstr>
      <vt:lpstr>PowerPoint Presentation</vt:lpstr>
      <vt:lpstr>TABLEAU OUTPUT (Q7)</vt:lpstr>
      <vt:lpstr>PowerPoint Presentation</vt:lpstr>
      <vt:lpstr>PowerPoint Presentation</vt:lpstr>
      <vt:lpstr>WORKFLOW DIAGRAM OF WEBSITE</vt:lpstr>
      <vt:lpstr>WEBSITE UI DESIGN (Using ADOBE XD) </vt:lpstr>
      <vt:lpstr>TIMELINE</vt:lpstr>
      <vt:lpstr>CONCLUSIONS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INT-200 Internship Quarter 4 (I Year) SECOND REVIEW</dc:title>
  <dc:creator>Dakshata KV</dc:creator>
  <cp:lastModifiedBy>kali deepak</cp:lastModifiedBy>
  <cp:revision>5</cp:revision>
  <dcterms:created xsi:type="dcterms:W3CDTF">2020-07-23T11:07:18Z</dcterms:created>
  <dcterms:modified xsi:type="dcterms:W3CDTF">2025-03-04T07:23:16Z</dcterms:modified>
</cp:coreProperties>
</file>